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sldIdLst>
    <p:sldId id="256" r:id="rId2"/>
    <p:sldId id="303" r:id="rId3"/>
    <p:sldId id="282" r:id="rId4"/>
    <p:sldId id="283" r:id="rId5"/>
    <p:sldId id="257" r:id="rId6"/>
    <p:sldId id="258" r:id="rId7"/>
    <p:sldId id="284" r:id="rId8"/>
    <p:sldId id="259" r:id="rId9"/>
    <p:sldId id="285" r:id="rId10"/>
    <p:sldId id="260" r:id="rId11"/>
    <p:sldId id="265" r:id="rId12"/>
    <p:sldId id="278" r:id="rId13"/>
    <p:sldId id="280" r:id="rId14"/>
    <p:sldId id="271" r:id="rId15"/>
    <p:sldId id="266" r:id="rId16"/>
    <p:sldId id="263" r:id="rId17"/>
    <p:sldId id="262" r:id="rId18"/>
    <p:sldId id="277" r:id="rId19"/>
    <p:sldId id="286" r:id="rId20"/>
    <p:sldId id="287" r:id="rId21"/>
    <p:sldId id="292" r:id="rId22"/>
    <p:sldId id="293" r:id="rId23"/>
    <p:sldId id="294" r:id="rId24"/>
    <p:sldId id="295" r:id="rId25"/>
    <p:sldId id="288" r:id="rId26"/>
    <p:sldId id="269" r:id="rId27"/>
    <p:sldId id="297" r:id="rId28"/>
    <p:sldId id="298" r:id="rId29"/>
    <p:sldId id="299" r:id="rId30"/>
    <p:sldId id="300" r:id="rId31"/>
    <p:sldId id="301" r:id="rId32"/>
    <p:sldId id="302" r:id="rId33"/>
    <p:sldId id="289" r:id="rId34"/>
    <p:sldId id="291" r:id="rId35"/>
    <p:sldId id="274" r:id="rId36"/>
    <p:sldId id="275" r:id="rId37"/>
    <p:sldId id="276" r:id="rId38"/>
    <p:sldId id="296" r:id="rId39"/>
    <p:sldId id="290" r:id="rId40"/>
    <p:sldId id="270" r:id="rId41"/>
    <p:sldId id="264" r:id="rId42"/>
    <p:sldId id="268" r:id="rId43"/>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ng, Dequn" initials="TD" lastIdx="2" clrIdx="0">
    <p:extLst>
      <p:ext uri="{19B8F6BF-5375-455C-9EA6-DF929625EA0E}">
        <p15:presenceInfo xmlns:p15="http://schemas.microsoft.com/office/powerpoint/2012/main" userId="Teng, Dequn" providerId="None"/>
      </p:ext>
    </p:extLst>
  </p:cmAuthor>
  <p:cmAuthor id="2" name="teng dequn" initials="td" lastIdx="1" clrIdx="1">
    <p:extLst>
      <p:ext uri="{19B8F6BF-5375-455C-9EA6-DF929625EA0E}">
        <p15:presenceInfo xmlns:p15="http://schemas.microsoft.com/office/powerpoint/2012/main" userId="e3067a521d125c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7" d="100"/>
          <a:sy n="87" d="100"/>
        </p:scale>
        <p:origin x="226"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7">
            <a:extLst>
              <a:ext uri="{FF2B5EF4-FFF2-40B4-BE49-F238E27FC236}">
                <a16:creationId xmlns:a16="http://schemas.microsoft.com/office/drawing/2014/main" id="{306791DE-D119-4FCA-AE55-432DD06B4DB0}"/>
              </a:ext>
            </a:extLst>
          </p:cNvPr>
          <p:cNvSpPr>
            <a:spLocks noChangeArrowheads="1"/>
          </p:cNvSpPr>
          <p:nvPr/>
        </p:nvSpPr>
        <p:spPr bwMode="auto">
          <a:xfrm>
            <a:off x="0" y="0"/>
            <a:ext cx="12192000" cy="6858000"/>
          </a:xfrm>
          <a:prstGeom prst="rect">
            <a:avLst/>
          </a:prstGeom>
          <a:solidFill>
            <a:srgbClr val="0032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defRPr/>
            </a:pPr>
            <a:endParaRPr lang="zh-CN" altLang="en-US" sz="1800">
              <a:ea typeface="宋体" pitchFamily="2" charset="-122"/>
            </a:endParaRPr>
          </a:p>
        </p:txBody>
      </p:sp>
      <p:pic>
        <p:nvPicPr>
          <p:cNvPr id="5" name="Picture 21" descr="Logo and Title White">
            <a:extLst>
              <a:ext uri="{FF2B5EF4-FFF2-40B4-BE49-F238E27FC236}">
                <a16:creationId xmlns:a16="http://schemas.microsoft.com/office/drawing/2014/main" id="{BBB05DC8-32F5-4DB4-9176-95DDBA461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0266" y="5445126"/>
            <a:ext cx="5607051"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6" name="Rectangle 14"/>
          <p:cNvSpPr>
            <a:spLocks noGrp="1" noChangeArrowheads="1"/>
          </p:cNvSpPr>
          <p:nvPr>
            <p:ph type="ctrTitle"/>
          </p:nvPr>
        </p:nvSpPr>
        <p:spPr>
          <a:xfrm>
            <a:off x="1081128" y="2646484"/>
            <a:ext cx="4470400" cy="1143000"/>
          </a:xfrm>
        </p:spPr>
        <p:txBody>
          <a:bodyPr/>
          <a:lstStyle>
            <a:lvl1pPr>
              <a:defRPr sz="5400">
                <a:solidFill>
                  <a:schemeClr val="bg1"/>
                </a:solidFill>
              </a:defRPr>
            </a:lvl1pPr>
          </a:lstStyle>
          <a:p>
            <a:pPr lvl="0"/>
            <a:r>
              <a:rPr lang="en-US" altLang="zh-CN" noProof="0" dirty="0"/>
              <a:t>Click to edit Master title style</a:t>
            </a:r>
          </a:p>
        </p:txBody>
      </p:sp>
      <p:sp>
        <p:nvSpPr>
          <p:cNvPr id="3087" name="Rectangle 15"/>
          <p:cNvSpPr>
            <a:spLocks noGrp="1" noChangeArrowheads="1"/>
          </p:cNvSpPr>
          <p:nvPr>
            <p:ph type="subTitle" idx="1"/>
          </p:nvPr>
        </p:nvSpPr>
        <p:spPr>
          <a:xfrm>
            <a:off x="7416800" y="3505200"/>
            <a:ext cx="4470400" cy="1752600"/>
          </a:xfrm>
        </p:spPr>
        <p:txBody>
          <a:bodyPr/>
          <a:lstStyle>
            <a:lvl1pPr marL="0" indent="0">
              <a:defRPr sz="1200">
                <a:solidFill>
                  <a:schemeClr val="bg1"/>
                </a:solidFill>
              </a:defRPr>
            </a:lvl1pPr>
          </a:lstStyle>
          <a:p>
            <a:pPr lvl="0"/>
            <a:r>
              <a:rPr lang="en-US" altLang="zh-CN" noProof="0"/>
              <a:t>Click to edit Master subtitle style</a:t>
            </a:r>
          </a:p>
        </p:txBody>
      </p:sp>
    </p:spTree>
    <p:extLst>
      <p:ext uri="{BB962C8B-B14F-4D97-AF65-F5344CB8AC3E}">
        <p14:creationId xmlns:p14="http://schemas.microsoft.com/office/powerpoint/2010/main" val="1126326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7681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93201" y="260351"/>
            <a:ext cx="2470151" cy="5400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78517" y="260351"/>
            <a:ext cx="7211483"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0501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5827646"/>
      </p:ext>
    </p:extLst>
  </p:cSld>
  <p:clrMapOvr>
    <a:masterClrMapping/>
  </p:clrMapOvr>
  <p:transition spd="slow" advClick="0" advTm="30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153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290624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78518" y="1844675"/>
            <a:ext cx="4794249" cy="3816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75967" y="1844675"/>
            <a:ext cx="4796367" cy="3816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6291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975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1401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662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15528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22849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ABCCCD9-419B-4A01-BF72-E7EDE482ADE0}"/>
              </a:ext>
            </a:extLst>
          </p:cNvPr>
          <p:cNvSpPr>
            <a:spLocks noGrp="1" noChangeArrowheads="1"/>
          </p:cNvSpPr>
          <p:nvPr>
            <p:ph type="title"/>
          </p:nvPr>
        </p:nvSpPr>
        <p:spPr bwMode="auto">
          <a:xfrm>
            <a:off x="1678518" y="260350"/>
            <a:ext cx="9884833"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824536-E872-4197-B658-1ACA886EDC2D}"/>
              </a:ext>
            </a:extLst>
          </p:cNvPr>
          <p:cNvSpPr>
            <a:spLocks noGrp="1" noChangeArrowheads="1"/>
          </p:cNvSpPr>
          <p:nvPr>
            <p:ph type="body" idx="1"/>
          </p:nvPr>
        </p:nvSpPr>
        <p:spPr bwMode="auto">
          <a:xfrm>
            <a:off x="1678517" y="1844675"/>
            <a:ext cx="9793816"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7">
            <a:extLst>
              <a:ext uri="{FF2B5EF4-FFF2-40B4-BE49-F238E27FC236}">
                <a16:creationId xmlns:a16="http://schemas.microsoft.com/office/drawing/2014/main" id="{921FA453-D06E-4F74-BADF-7E98E104AD5E}"/>
              </a:ext>
            </a:extLst>
          </p:cNvPr>
          <p:cNvSpPr>
            <a:spLocks noChangeArrowheads="1"/>
          </p:cNvSpPr>
          <p:nvPr/>
        </p:nvSpPr>
        <p:spPr bwMode="auto">
          <a:xfrm>
            <a:off x="0" y="0"/>
            <a:ext cx="1007533" cy="6858000"/>
          </a:xfrm>
          <a:prstGeom prst="rect">
            <a:avLst/>
          </a:prstGeom>
          <a:solidFill>
            <a:srgbClr val="0032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defRPr/>
            </a:pPr>
            <a:endParaRPr lang="en-US" altLang="en-US" sz="2400"/>
          </a:p>
        </p:txBody>
      </p:sp>
      <p:sp>
        <p:nvSpPr>
          <p:cNvPr id="1029" name="Rectangle 8">
            <a:extLst>
              <a:ext uri="{FF2B5EF4-FFF2-40B4-BE49-F238E27FC236}">
                <a16:creationId xmlns:a16="http://schemas.microsoft.com/office/drawing/2014/main" id="{723D609D-64FF-4A24-8E56-8FDA44D4314A}"/>
              </a:ext>
            </a:extLst>
          </p:cNvPr>
          <p:cNvSpPr>
            <a:spLocks noChangeArrowheads="1"/>
          </p:cNvSpPr>
          <p:nvPr/>
        </p:nvSpPr>
        <p:spPr bwMode="auto">
          <a:xfrm>
            <a:off x="527051" y="0"/>
            <a:ext cx="287867" cy="6858000"/>
          </a:xfrm>
          <a:prstGeom prst="rect">
            <a:avLst/>
          </a:prstGeom>
          <a:gradFill rotWithShape="1">
            <a:gsLst>
              <a:gs pos="0">
                <a:srgbClr val="AED1EF">
                  <a:alpha val="70000"/>
                </a:srgbClr>
              </a:gs>
              <a:gs pos="100000">
                <a:srgbClr val="51616F">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defRPr/>
            </a:pPr>
            <a:endParaRPr lang="en-US" altLang="en-US" sz="2400"/>
          </a:p>
        </p:txBody>
      </p:sp>
      <p:sp>
        <p:nvSpPr>
          <p:cNvPr id="1030" name="Rectangle 12">
            <a:extLst>
              <a:ext uri="{FF2B5EF4-FFF2-40B4-BE49-F238E27FC236}">
                <a16:creationId xmlns:a16="http://schemas.microsoft.com/office/drawing/2014/main" id="{D33304C7-8895-43C8-A920-97C1D0CA54DE}"/>
              </a:ext>
            </a:extLst>
          </p:cNvPr>
          <p:cNvSpPr>
            <a:spLocks noChangeArrowheads="1"/>
          </p:cNvSpPr>
          <p:nvPr/>
        </p:nvSpPr>
        <p:spPr bwMode="auto">
          <a:xfrm rot="-5400000">
            <a:off x="5988050" y="-4719637"/>
            <a:ext cx="215900" cy="12192000"/>
          </a:xfrm>
          <a:prstGeom prst="rect">
            <a:avLst/>
          </a:prstGeom>
          <a:gradFill rotWithShape="1">
            <a:gsLst>
              <a:gs pos="0">
                <a:srgbClr val="AED1EF">
                  <a:alpha val="60001"/>
                </a:srgbClr>
              </a:gs>
              <a:gs pos="100000">
                <a:srgbClr val="51616F">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defRPr/>
            </a:pPr>
            <a:endParaRPr lang="en-US" altLang="en-US" sz="2400"/>
          </a:p>
        </p:txBody>
      </p:sp>
      <p:pic>
        <p:nvPicPr>
          <p:cNvPr id="1031" name="Picture 13" descr="Logo and Title">
            <a:extLst>
              <a:ext uri="{FF2B5EF4-FFF2-40B4-BE49-F238E27FC236}">
                <a16:creationId xmlns:a16="http://schemas.microsoft.com/office/drawing/2014/main" id="{AE09232D-73EF-4627-BC34-3CCB2177EE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20568" y="5876925"/>
            <a:ext cx="354541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0909235"/>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Lst>
  <p:txStyles>
    <p:titleStyle>
      <a:lvl1pPr algn="l" rtl="0" eaLnBrk="1" fontAlgn="base" hangingPunct="1">
        <a:spcBef>
          <a:spcPct val="0"/>
        </a:spcBef>
        <a:spcAft>
          <a:spcPct val="0"/>
        </a:spcAft>
        <a:defRPr sz="3000">
          <a:solidFill>
            <a:schemeClr val="accent2"/>
          </a:solidFill>
          <a:latin typeface="+mj-lt"/>
          <a:ea typeface="+mj-ea"/>
          <a:cs typeface="+mj-cs"/>
        </a:defRPr>
      </a:lvl1pPr>
      <a:lvl2pPr algn="l" rtl="0" eaLnBrk="1" fontAlgn="base" hangingPunct="1">
        <a:spcBef>
          <a:spcPct val="0"/>
        </a:spcBef>
        <a:spcAft>
          <a:spcPct val="0"/>
        </a:spcAft>
        <a:defRPr sz="3000">
          <a:solidFill>
            <a:schemeClr val="accent2"/>
          </a:solidFill>
          <a:latin typeface="Arial" charset="0"/>
          <a:ea typeface="ＭＳ Ｐゴシック" pitchFamily="34" charset="-128"/>
        </a:defRPr>
      </a:lvl2pPr>
      <a:lvl3pPr algn="l" rtl="0" eaLnBrk="1" fontAlgn="base" hangingPunct="1">
        <a:spcBef>
          <a:spcPct val="0"/>
        </a:spcBef>
        <a:spcAft>
          <a:spcPct val="0"/>
        </a:spcAft>
        <a:defRPr sz="3000">
          <a:solidFill>
            <a:schemeClr val="accent2"/>
          </a:solidFill>
          <a:latin typeface="Arial" charset="0"/>
          <a:ea typeface="ＭＳ Ｐゴシック" pitchFamily="34" charset="-128"/>
        </a:defRPr>
      </a:lvl3pPr>
      <a:lvl4pPr algn="l" rtl="0" eaLnBrk="1" fontAlgn="base" hangingPunct="1">
        <a:spcBef>
          <a:spcPct val="0"/>
        </a:spcBef>
        <a:spcAft>
          <a:spcPct val="0"/>
        </a:spcAft>
        <a:defRPr sz="3000">
          <a:solidFill>
            <a:schemeClr val="accent2"/>
          </a:solidFill>
          <a:latin typeface="Arial" charset="0"/>
          <a:ea typeface="ＭＳ Ｐゴシック" pitchFamily="34" charset="-128"/>
        </a:defRPr>
      </a:lvl4pPr>
      <a:lvl5pPr algn="l" rtl="0" eaLnBrk="1" fontAlgn="base" hangingPunct="1">
        <a:spcBef>
          <a:spcPct val="0"/>
        </a:spcBef>
        <a:spcAft>
          <a:spcPct val="0"/>
        </a:spcAft>
        <a:defRPr sz="3000">
          <a:solidFill>
            <a:schemeClr val="accent2"/>
          </a:solidFill>
          <a:latin typeface="Arial" charset="0"/>
          <a:ea typeface="ＭＳ Ｐゴシック" pitchFamily="34" charset="-128"/>
        </a:defRPr>
      </a:lvl5pPr>
      <a:lvl6pPr marL="457200" algn="l" rtl="0" eaLnBrk="1" fontAlgn="base" hangingPunct="1">
        <a:spcBef>
          <a:spcPct val="0"/>
        </a:spcBef>
        <a:spcAft>
          <a:spcPct val="0"/>
        </a:spcAft>
        <a:defRPr sz="3000">
          <a:solidFill>
            <a:schemeClr val="accent2"/>
          </a:solidFill>
          <a:latin typeface="Arial" charset="0"/>
          <a:ea typeface="ＭＳ Ｐゴシック" pitchFamily="34" charset="-128"/>
        </a:defRPr>
      </a:lvl6pPr>
      <a:lvl7pPr marL="914400" algn="l" rtl="0" eaLnBrk="1" fontAlgn="base" hangingPunct="1">
        <a:spcBef>
          <a:spcPct val="0"/>
        </a:spcBef>
        <a:spcAft>
          <a:spcPct val="0"/>
        </a:spcAft>
        <a:defRPr sz="3000">
          <a:solidFill>
            <a:schemeClr val="accent2"/>
          </a:solidFill>
          <a:latin typeface="Arial" charset="0"/>
          <a:ea typeface="ＭＳ Ｐゴシック" pitchFamily="34" charset="-128"/>
        </a:defRPr>
      </a:lvl7pPr>
      <a:lvl8pPr marL="1371600" algn="l" rtl="0" eaLnBrk="1" fontAlgn="base" hangingPunct="1">
        <a:spcBef>
          <a:spcPct val="0"/>
        </a:spcBef>
        <a:spcAft>
          <a:spcPct val="0"/>
        </a:spcAft>
        <a:defRPr sz="3000">
          <a:solidFill>
            <a:schemeClr val="accent2"/>
          </a:solidFill>
          <a:latin typeface="Arial" charset="0"/>
          <a:ea typeface="ＭＳ Ｐゴシック" pitchFamily="34" charset="-128"/>
        </a:defRPr>
      </a:lvl8pPr>
      <a:lvl9pPr marL="1828800" algn="l" rtl="0" eaLnBrk="1" fontAlgn="base" hangingPunct="1">
        <a:spcBef>
          <a:spcPct val="0"/>
        </a:spcBef>
        <a:spcAft>
          <a:spcPct val="0"/>
        </a:spcAft>
        <a:defRPr sz="3000">
          <a:solidFill>
            <a:schemeClr val="accent2"/>
          </a:solidFill>
          <a:latin typeface="Arial" charset="0"/>
          <a:ea typeface="ＭＳ Ｐゴシック" pitchFamily="34" charset="-128"/>
        </a:defRPr>
      </a:lvl9pPr>
    </p:titleStyle>
    <p:bodyStyle>
      <a:lvl1pPr marL="342900" indent="-342900" algn="l" rtl="0" eaLnBrk="1" fontAlgn="base" hangingPunct="1">
        <a:spcBef>
          <a:spcPct val="20000"/>
        </a:spcBef>
        <a:spcAft>
          <a:spcPct val="0"/>
        </a:spcAft>
        <a:defRPr>
          <a:solidFill>
            <a:schemeClr val="tx1"/>
          </a:solidFill>
          <a:latin typeface="+mn-lt"/>
          <a:ea typeface="+mn-ea"/>
          <a:cs typeface="+mn-cs"/>
        </a:defRPr>
      </a:lvl1pPr>
      <a:lvl2pPr marL="742950" indent="-285750" algn="l" rtl="0" eaLnBrk="1" fontAlgn="base" hangingPunct="1">
        <a:spcBef>
          <a:spcPct val="20000"/>
        </a:spcBef>
        <a:spcAft>
          <a:spcPct val="0"/>
        </a:spcAft>
        <a:defRPr sz="1600">
          <a:solidFill>
            <a:schemeClr val="tx1"/>
          </a:solidFill>
          <a:latin typeface="+mn-lt"/>
          <a:ea typeface="+mn-ea"/>
        </a:defRPr>
      </a:lvl2pPr>
      <a:lvl3pPr marL="1143000" indent="-228600" algn="l" rtl="0" eaLnBrk="1" fontAlgn="base" hangingPunct="1">
        <a:spcBef>
          <a:spcPct val="20000"/>
        </a:spcBef>
        <a:spcAft>
          <a:spcPct val="0"/>
        </a:spcAft>
        <a:defRPr sz="1400">
          <a:solidFill>
            <a:schemeClr val="tx1"/>
          </a:solidFill>
          <a:latin typeface="+mn-lt"/>
          <a:ea typeface="+mn-ea"/>
        </a:defRPr>
      </a:lvl3pPr>
      <a:lvl4pPr marL="1600200" indent="-228600" algn="l" rtl="0" eaLnBrk="1" fontAlgn="base" hangingPunct="1">
        <a:spcBef>
          <a:spcPct val="20000"/>
        </a:spcBef>
        <a:spcAft>
          <a:spcPct val="0"/>
        </a:spcAft>
        <a:defRPr sz="1200">
          <a:solidFill>
            <a:schemeClr val="tx1"/>
          </a:solidFill>
          <a:latin typeface="+mn-lt"/>
          <a:ea typeface="+mn-ea"/>
        </a:defRPr>
      </a:lvl4pPr>
      <a:lvl5pPr marL="2057400" indent="-228600" algn="l" rtl="0" eaLnBrk="1" fontAlgn="base" hangingPunct="1">
        <a:spcBef>
          <a:spcPct val="20000"/>
        </a:spcBef>
        <a:spcAft>
          <a:spcPct val="0"/>
        </a:spcAft>
        <a:defRPr sz="1000">
          <a:solidFill>
            <a:schemeClr val="tx1"/>
          </a:solidFill>
          <a:latin typeface="+mn-lt"/>
          <a:ea typeface="+mn-ea"/>
        </a:defRPr>
      </a:lvl5pPr>
      <a:lvl6pPr marL="2514600" indent="-228600" algn="l" rtl="0" eaLnBrk="1" fontAlgn="base" hangingPunct="1">
        <a:spcBef>
          <a:spcPct val="20000"/>
        </a:spcBef>
        <a:spcAft>
          <a:spcPct val="0"/>
        </a:spcAft>
        <a:defRPr sz="1000">
          <a:solidFill>
            <a:schemeClr val="tx1"/>
          </a:solidFill>
          <a:latin typeface="+mn-lt"/>
          <a:ea typeface="+mn-ea"/>
        </a:defRPr>
      </a:lvl6pPr>
      <a:lvl7pPr marL="2971800" indent="-228600" algn="l" rtl="0" eaLnBrk="1" fontAlgn="base" hangingPunct="1">
        <a:spcBef>
          <a:spcPct val="20000"/>
        </a:spcBef>
        <a:spcAft>
          <a:spcPct val="0"/>
        </a:spcAft>
        <a:defRPr sz="1000">
          <a:solidFill>
            <a:schemeClr val="tx1"/>
          </a:solidFill>
          <a:latin typeface="+mn-lt"/>
          <a:ea typeface="+mn-ea"/>
        </a:defRPr>
      </a:lvl7pPr>
      <a:lvl8pPr marL="3429000" indent="-228600" algn="l" rtl="0" eaLnBrk="1" fontAlgn="base" hangingPunct="1">
        <a:spcBef>
          <a:spcPct val="20000"/>
        </a:spcBef>
        <a:spcAft>
          <a:spcPct val="0"/>
        </a:spcAft>
        <a:defRPr sz="1000">
          <a:solidFill>
            <a:schemeClr val="tx1"/>
          </a:solidFill>
          <a:latin typeface="+mn-lt"/>
          <a:ea typeface="+mn-ea"/>
        </a:defRPr>
      </a:lvl8pPr>
      <a:lvl9pPr marL="3886200" indent="-228600" algn="l" rtl="0" eaLnBrk="1" fontAlgn="base" hangingPunct="1">
        <a:spcBef>
          <a:spcPct val="20000"/>
        </a:spcBef>
        <a:spcAft>
          <a:spcPct val="0"/>
        </a:spcAft>
        <a:defRPr sz="1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2.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jpeg"/><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png"/><Relationship Id="rId9" Type="http://schemas.openxmlformats.org/officeDocument/2006/relationships/image" Target="../media/image46.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2D5F1C-DA4F-4AC7-B57C-7A87DE72899C}"/>
              </a:ext>
            </a:extLst>
          </p:cNvPr>
          <p:cNvSpPr>
            <a:spLocks noGrp="1"/>
          </p:cNvSpPr>
          <p:nvPr>
            <p:ph type="ctrTitle"/>
          </p:nvPr>
        </p:nvSpPr>
        <p:spPr>
          <a:xfrm>
            <a:off x="1371600" y="2866993"/>
            <a:ext cx="2560320" cy="1483360"/>
          </a:xfrm>
        </p:spPr>
        <p:txBody>
          <a:bodyPr/>
          <a:lstStyle/>
          <a:p>
            <a:r>
              <a:rPr lang="zh-CN" altLang="en-US" sz="8800" dirty="0">
                <a:latin typeface="+mn-lt"/>
                <a:ea typeface="+mn-ea"/>
                <a:cs typeface="+mn-ea"/>
                <a:sym typeface="+mn-lt"/>
              </a:rPr>
              <a:t>学融</a:t>
            </a:r>
          </a:p>
        </p:txBody>
      </p:sp>
      <p:sp>
        <p:nvSpPr>
          <p:cNvPr id="3" name="副标题 2">
            <a:extLst>
              <a:ext uri="{FF2B5EF4-FFF2-40B4-BE49-F238E27FC236}">
                <a16:creationId xmlns:a16="http://schemas.microsoft.com/office/drawing/2014/main" id="{131A4D77-5795-45D2-AB17-8F0D9CB72EEE}"/>
              </a:ext>
            </a:extLst>
          </p:cNvPr>
          <p:cNvSpPr>
            <a:spLocks noGrp="1"/>
          </p:cNvSpPr>
          <p:nvPr>
            <p:ph type="subTitle" idx="1"/>
          </p:nvPr>
        </p:nvSpPr>
        <p:spPr>
          <a:xfrm>
            <a:off x="5374640" y="3608673"/>
            <a:ext cx="6413821" cy="2893727"/>
          </a:xfrm>
        </p:spPr>
        <p:txBody>
          <a:bodyPr/>
          <a:lstStyle/>
          <a:p>
            <a:r>
              <a:rPr lang="zh-CN" altLang="en-US" sz="3200" dirty="0">
                <a:cs typeface="+mn-ea"/>
                <a:sym typeface="+mn-lt"/>
              </a:rPr>
              <a:t>链学团队 </a:t>
            </a:r>
            <a:endParaRPr lang="en-US" altLang="zh-CN" sz="3200" dirty="0">
              <a:cs typeface="+mn-ea"/>
              <a:sym typeface="+mn-lt"/>
            </a:endParaRPr>
          </a:p>
          <a:p>
            <a:r>
              <a:rPr lang="zh-CN" altLang="en-US" sz="3200" dirty="0">
                <a:cs typeface="+mn-ea"/>
                <a:sym typeface="+mn-lt"/>
              </a:rPr>
              <a:t>指导教师：</a:t>
            </a:r>
            <a:endParaRPr lang="en-US" altLang="zh-CN" sz="3200" dirty="0">
              <a:cs typeface="+mn-ea"/>
              <a:sym typeface="+mn-lt"/>
            </a:endParaRPr>
          </a:p>
          <a:p>
            <a:r>
              <a:rPr lang="zh-CN" altLang="en-US" sz="3200" dirty="0">
                <a:cs typeface="+mn-ea"/>
                <a:sym typeface="+mn-lt"/>
              </a:rPr>
              <a:t>汪潇博士，陈秋雨博士</a:t>
            </a:r>
            <a:endParaRPr lang="en-US" altLang="zh-CN" sz="3200" dirty="0">
              <a:cs typeface="+mn-ea"/>
              <a:sym typeface="+mn-lt"/>
            </a:endParaRPr>
          </a:p>
          <a:p>
            <a:endParaRPr lang="en-US" altLang="zh-CN" sz="3200" dirty="0">
              <a:cs typeface="+mn-ea"/>
              <a:sym typeface="+mn-lt"/>
            </a:endParaRPr>
          </a:p>
          <a:p>
            <a:endParaRPr lang="zh-CN" altLang="en-US" sz="3200" dirty="0">
              <a:cs typeface="+mn-ea"/>
              <a:sym typeface="+mn-lt"/>
            </a:endParaRPr>
          </a:p>
        </p:txBody>
      </p:sp>
    </p:spTree>
    <p:extLst>
      <p:ext uri="{BB962C8B-B14F-4D97-AF65-F5344CB8AC3E}">
        <p14:creationId xmlns:p14="http://schemas.microsoft.com/office/powerpoint/2010/main" val="309452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F2D8DB-3ED0-42B3-8218-5C59B6BC8786}"/>
              </a:ext>
            </a:extLst>
          </p:cNvPr>
          <p:cNvSpPr>
            <a:spLocks noGrp="1"/>
          </p:cNvSpPr>
          <p:nvPr>
            <p:ph type="title"/>
          </p:nvPr>
        </p:nvSpPr>
        <p:spPr/>
        <p:txBody>
          <a:bodyPr/>
          <a:lstStyle/>
          <a:p>
            <a:r>
              <a:rPr lang="zh-CN" altLang="en-US" dirty="0">
                <a:latin typeface="+mn-lt"/>
                <a:ea typeface="+mn-ea"/>
                <a:cs typeface="+mn-ea"/>
                <a:sym typeface="+mn-lt"/>
              </a:rPr>
              <a:t>你的项目又是怎样解决设计的呢？</a:t>
            </a:r>
          </a:p>
        </p:txBody>
      </p:sp>
      <p:sp>
        <p:nvSpPr>
          <p:cNvPr id="3" name="内容占位符 2">
            <a:extLst>
              <a:ext uri="{FF2B5EF4-FFF2-40B4-BE49-F238E27FC236}">
                <a16:creationId xmlns:a16="http://schemas.microsoft.com/office/drawing/2014/main" id="{41A3CB77-0557-4A3A-887B-26DFE260DA85}"/>
              </a:ext>
            </a:extLst>
          </p:cNvPr>
          <p:cNvSpPr>
            <a:spLocks noGrp="1"/>
          </p:cNvSpPr>
          <p:nvPr>
            <p:ph idx="1"/>
          </p:nvPr>
        </p:nvSpPr>
        <p:spPr>
          <a:xfrm>
            <a:off x="1678517" y="1844674"/>
            <a:ext cx="9793816" cy="4560521"/>
          </a:xfrm>
        </p:spPr>
        <p:txBody>
          <a:bodyPr>
            <a:noAutofit/>
          </a:bodyPr>
          <a:lstStyle/>
          <a:p>
            <a:pPr>
              <a:buFont typeface="Arial" panose="020B0604020202020204" pitchFamily="34" charset="0"/>
              <a:buChar char="•"/>
            </a:pPr>
            <a:r>
              <a:rPr lang="zh-CN" altLang="en-US" sz="2400" dirty="0">
                <a:cs typeface="+mn-ea"/>
                <a:sym typeface="+mn-lt"/>
              </a:rPr>
              <a:t>这是一个帮助</a:t>
            </a:r>
            <a:r>
              <a:rPr lang="zh-CN" altLang="en-US" sz="2400" b="1" dirty="0">
                <a:cs typeface="+mn-ea"/>
                <a:sym typeface="+mn-lt"/>
              </a:rPr>
              <a:t>学生</a:t>
            </a:r>
            <a:r>
              <a:rPr lang="zh-CN" altLang="en-US" sz="2400" dirty="0">
                <a:cs typeface="+mn-ea"/>
                <a:sym typeface="+mn-lt"/>
              </a:rPr>
              <a:t>构建理想的个人</a:t>
            </a:r>
            <a:r>
              <a:rPr lang="zh-CN" altLang="en-US" sz="2400" b="1" dirty="0">
                <a:cs typeface="+mn-ea"/>
                <a:sym typeface="+mn-lt"/>
              </a:rPr>
              <a:t>求职能力模型</a:t>
            </a:r>
            <a:r>
              <a:rPr lang="zh-CN" altLang="en-US" sz="2400" dirty="0">
                <a:cs typeface="+mn-ea"/>
                <a:sym typeface="+mn-lt"/>
              </a:rPr>
              <a:t>的</a:t>
            </a:r>
            <a:r>
              <a:rPr lang="zh-CN" altLang="en-US" sz="2400" b="1" dirty="0">
                <a:cs typeface="+mn-ea"/>
                <a:sym typeface="+mn-lt"/>
              </a:rPr>
              <a:t>平台</a:t>
            </a:r>
            <a:r>
              <a:rPr lang="zh-CN" altLang="en-US" sz="2400" dirty="0">
                <a:cs typeface="+mn-ea"/>
                <a:sym typeface="+mn-lt"/>
              </a:rPr>
              <a:t>。</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在此之中，学生会</a:t>
            </a:r>
            <a:r>
              <a:rPr lang="zh-CN" altLang="en-US" sz="2400" b="1" dirty="0">
                <a:cs typeface="+mn-ea"/>
                <a:sym typeface="+mn-lt"/>
              </a:rPr>
              <a:t>输入自己的专业</a:t>
            </a:r>
            <a:r>
              <a:rPr lang="zh-CN" altLang="en-US" sz="2400" dirty="0">
                <a:cs typeface="+mn-ea"/>
                <a:sym typeface="+mn-lt"/>
              </a:rPr>
              <a:t>，自己希望从事的</a:t>
            </a:r>
            <a:r>
              <a:rPr lang="zh-CN" altLang="en-US" sz="2400" b="1" dirty="0">
                <a:cs typeface="+mn-ea"/>
                <a:sym typeface="+mn-lt"/>
              </a:rPr>
              <a:t>行业</a:t>
            </a:r>
            <a:r>
              <a:rPr lang="zh-CN" altLang="en-US" sz="2400" dirty="0">
                <a:cs typeface="+mn-ea"/>
                <a:sym typeface="+mn-lt"/>
              </a:rPr>
              <a:t>，从事的</a:t>
            </a:r>
            <a:r>
              <a:rPr lang="zh-CN" altLang="en-US" sz="2400" b="1" dirty="0">
                <a:cs typeface="+mn-ea"/>
                <a:sym typeface="+mn-lt"/>
              </a:rPr>
              <a:t>公司，用户会经过一场模拟大学生活游戏，最终看自己能否达到这个职位的需求。</a:t>
            </a:r>
            <a:endParaRPr lang="en-US" altLang="zh-CN" sz="2400" b="1" dirty="0">
              <a:cs typeface="+mn-ea"/>
              <a:sym typeface="+mn-lt"/>
            </a:endParaRPr>
          </a:p>
          <a:p>
            <a:pPr>
              <a:buFont typeface="Arial" panose="020B0604020202020204" pitchFamily="34" charset="0"/>
              <a:buChar char="•"/>
            </a:pPr>
            <a:r>
              <a:rPr lang="zh-CN" altLang="en-US" sz="2400" dirty="0">
                <a:cs typeface="+mn-ea"/>
                <a:sym typeface="+mn-lt"/>
              </a:rPr>
              <a:t>之后，用户看到了</a:t>
            </a:r>
            <a:r>
              <a:rPr lang="en-US" altLang="zh-CN" sz="2400" dirty="0">
                <a:cs typeface="+mn-ea"/>
                <a:sym typeface="+mn-lt"/>
              </a:rPr>
              <a:t>HR</a:t>
            </a:r>
            <a:r>
              <a:rPr lang="zh-CN" altLang="en-US" sz="2400" dirty="0">
                <a:cs typeface="+mn-ea"/>
                <a:sym typeface="+mn-lt"/>
              </a:rPr>
              <a:t>提供的</a:t>
            </a:r>
            <a:r>
              <a:rPr lang="zh-CN" altLang="en-US" sz="2400" b="1" dirty="0">
                <a:cs typeface="+mn-ea"/>
                <a:sym typeface="+mn-lt"/>
              </a:rPr>
              <a:t>岗位模型</a:t>
            </a:r>
            <a:r>
              <a:rPr lang="zh-CN" altLang="en-US" sz="2400" dirty="0">
                <a:cs typeface="+mn-ea"/>
                <a:sym typeface="+mn-lt"/>
              </a:rPr>
              <a:t>学生根据</a:t>
            </a:r>
            <a:r>
              <a:rPr lang="en-US" altLang="zh-CN" sz="2400" b="1" dirty="0">
                <a:cs typeface="+mn-ea"/>
                <a:sym typeface="+mn-lt"/>
              </a:rPr>
              <a:t>HR</a:t>
            </a:r>
            <a:r>
              <a:rPr lang="zh-CN" altLang="en-US" sz="2400" b="1" dirty="0">
                <a:cs typeface="+mn-ea"/>
                <a:sym typeface="+mn-lt"/>
              </a:rPr>
              <a:t>的岗位模型</a:t>
            </a:r>
            <a:r>
              <a:rPr lang="zh-CN" altLang="en-US" sz="2400" dirty="0">
                <a:cs typeface="+mn-ea"/>
                <a:sym typeface="+mn-lt"/>
              </a:rPr>
              <a:t>，输入自己在这个领域的已经取得的</a:t>
            </a:r>
            <a:r>
              <a:rPr lang="zh-CN" altLang="en-US" sz="2400" b="1" dirty="0">
                <a:cs typeface="+mn-ea"/>
                <a:sym typeface="+mn-lt"/>
              </a:rPr>
              <a:t>成就</a:t>
            </a:r>
            <a:r>
              <a:rPr lang="zh-CN" altLang="en-US" sz="2400" dirty="0">
                <a:cs typeface="+mn-ea"/>
                <a:sym typeface="+mn-lt"/>
              </a:rPr>
              <a:t>，转化为模型可以识别的</a:t>
            </a:r>
            <a:r>
              <a:rPr lang="zh-CN" altLang="en-US" sz="2400" b="1" dirty="0">
                <a:cs typeface="+mn-ea"/>
                <a:sym typeface="+mn-lt"/>
              </a:rPr>
              <a:t>因素</a:t>
            </a:r>
            <a:r>
              <a:rPr lang="zh-CN" altLang="en-US" sz="2400" dirty="0">
                <a:cs typeface="+mn-ea"/>
                <a:sym typeface="+mn-lt"/>
              </a:rPr>
              <a:t>，系统生成在哪些领域还推荐同学来做来提高能力，比如说，某同学感觉自己缺乏研究经历，我们推荐了</a:t>
            </a:r>
            <a:r>
              <a:rPr lang="en-US" altLang="zh-CN" sz="2400" dirty="0">
                <a:cs typeface="+mn-ea"/>
                <a:sym typeface="+mn-lt"/>
              </a:rPr>
              <a:t>ILEAD</a:t>
            </a:r>
            <a:r>
              <a:rPr lang="zh-CN" altLang="en-US" sz="2400" dirty="0">
                <a:cs typeface="+mn-ea"/>
                <a:sym typeface="+mn-lt"/>
              </a:rPr>
              <a:t>的研究型学习大赛，我们可以把负责的老师，参赛群，推文的形式发给同学。</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通过一种</a:t>
            </a:r>
            <a:r>
              <a:rPr lang="zh-CN" altLang="en-US" sz="2400" b="1" dirty="0">
                <a:cs typeface="+mn-ea"/>
                <a:sym typeface="+mn-lt"/>
              </a:rPr>
              <a:t>雷达图的方式</a:t>
            </a:r>
            <a:r>
              <a:rPr lang="zh-CN" altLang="en-US" sz="2400" dirty="0">
                <a:cs typeface="+mn-ea"/>
                <a:sym typeface="+mn-lt"/>
              </a:rPr>
              <a:t>，学生能够清楚地知道我在这个领域上还有那些能力是值得去</a:t>
            </a:r>
            <a:r>
              <a:rPr lang="zh-CN" altLang="en-US" sz="2400" b="1" dirty="0">
                <a:cs typeface="+mn-ea"/>
                <a:sym typeface="+mn-lt"/>
              </a:rPr>
              <a:t>提升</a:t>
            </a:r>
            <a:r>
              <a:rPr lang="zh-CN" altLang="en-US" sz="2400" dirty="0">
                <a:cs typeface="+mn-ea"/>
                <a:sym typeface="+mn-lt"/>
              </a:rPr>
              <a:t>的，我自己的整体发展情况是不是不均衡的。</a:t>
            </a:r>
            <a:endParaRPr lang="en-US" altLang="zh-CN" sz="2400" dirty="0">
              <a:cs typeface="+mn-ea"/>
              <a:sym typeface="+mn-lt"/>
            </a:endParaRPr>
          </a:p>
          <a:p>
            <a:pPr marL="285750" indent="-285750">
              <a:buFont typeface="Arial" panose="020B0604020202020204" pitchFamily="34" charset="0"/>
              <a:buChar char="•"/>
            </a:pPr>
            <a:endParaRPr lang="en-US" altLang="zh-CN" sz="2400" dirty="0">
              <a:cs typeface="+mn-ea"/>
              <a:sym typeface="+mn-lt"/>
            </a:endParaRPr>
          </a:p>
          <a:p>
            <a:pPr>
              <a:buFont typeface="Arial" panose="020B0604020202020204" pitchFamily="34" charset="0"/>
              <a:buChar char="•"/>
            </a:pPr>
            <a:endParaRPr lang="zh-CN" altLang="en-US" sz="2400" dirty="0">
              <a:cs typeface="+mn-ea"/>
              <a:sym typeface="+mn-lt"/>
            </a:endParaRPr>
          </a:p>
        </p:txBody>
      </p:sp>
      <p:pic>
        <p:nvPicPr>
          <p:cNvPr id="4" name="Picture 3">
            <a:extLst>
              <a:ext uri="{FF2B5EF4-FFF2-40B4-BE49-F238E27FC236}">
                <a16:creationId xmlns:a16="http://schemas.microsoft.com/office/drawing/2014/main" id="{90A50975-8DCC-43A6-A737-7DE3F3EADD8E}"/>
              </a:ext>
            </a:extLst>
          </p:cNvPr>
          <p:cNvPicPr>
            <a:picLocks noChangeAspect="1"/>
          </p:cNvPicPr>
          <p:nvPr/>
        </p:nvPicPr>
        <p:blipFill>
          <a:blip r:embed="rId2"/>
          <a:stretch>
            <a:fillRect/>
          </a:stretch>
        </p:blipFill>
        <p:spPr>
          <a:xfrm>
            <a:off x="9737914" y="93245"/>
            <a:ext cx="2454086" cy="2163009"/>
          </a:xfrm>
          <a:prstGeom prst="rect">
            <a:avLst/>
          </a:prstGeom>
        </p:spPr>
      </p:pic>
    </p:spTree>
    <p:extLst>
      <p:ext uri="{BB962C8B-B14F-4D97-AF65-F5344CB8AC3E}">
        <p14:creationId xmlns:p14="http://schemas.microsoft.com/office/powerpoint/2010/main" val="692134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87EEA-2218-4125-B449-0F575EA54CA9}"/>
              </a:ext>
            </a:extLst>
          </p:cNvPr>
          <p:cNvSpPr>
            <a:spLocks noGrp="1"/>
          </p:cNvSpPr>
          <p:nvPr>
            <p:ph type="title"/>
          </p:nvPr>
        </p:nvSpPr>
        <p:spPr/>
        <p:txBody>
          <a:bodyPr/>
          <a:lstStyle/>
          <a:p>
            <a:r>
              <a:rPr lang="zh-CN" altLang="en-US" dirty="0">
                <a:latin typeface="+mn-lt"/>
                <a:ea typeface="+mn-ea"/>
                <a:cs typeface="+mn-ea"/>
                <a:sym typeface="+mn-lt"/>
              </a:rPr>
              <a:t>进而</a:t>
            </a:r>
          </a:p>
        </p:txBody>
      </p:sp>
      <p:sp>
        <p:nvSpPr>
          <p:cNvPr id="3" name="内容占位符 2">
            <a:extLst>
              <a:ext uri="{FF2B5EF4-FFF2-40B4-BE49-F238E27FC236}">
                <a16:creationId xmlns:a16="http://schemas.microsoft.com/office/drawing/2014/main" id="{E554DEA6-1959-4CB9-9C7C-DCFA08F1DE52}"/>
              </a:ext>
            </a:extLst>
          </p:cNvPr>
          <p:cNvSpPr>
            <a:spLocks noGrp="1"/>
          </p:cNvSpPr>
          <p:nvPr>
            <p:ph idx="1"/>
          </p:nvPr>
        </p:nvSpPr>
        <p:spPr/>
        <p:txBody>
          <a:bodyPr>
            <a:normAutofit/>
          </a:bodyPr>
          <a:lstStyle/>
          <a:p>
            <a:pPr>
              <a:buFont typeface="Arial" panose="020B0604020202020204" pitchFamily="34" charset="0"/>
              <a:buChar char="•"/>
            </a:pPr>
            <a:r>
              <a:rPr lang="zh-CN" altLang="en-US" sz="2400" dirty="0">
                <a:cs typeface="+mn-ea"/>
                <a:sym typeface="+mn-lt"/>
              </a:rPr>
              <a:t>在用户收到了我们的推荐信息之后，可以选择时候</a:t>
            </a:r>
            <a:r>
              <a:rPr lang="zh-CN" altLang="en-US" sz="2400" b="1" dirty="0">
                <a:cs typeface="+mn-ea"/>
                <a:sym typeface="+mn-lt"/>
              </a:rPr>
              <a:t>加入</a:t>
            </a:r>
            <a:r>
              <a:rPr lang="zh-CN" altLang="en-US" sz="2400" dirty="0">
                <a:cs typeface="+mn-ea"/>
                <a:sym typeface="+mn-lt"/>
              </a:rPr>
              <a:t>（</a:t>
            </a:r>
            <a:r>
              <a:rPr lang="zh-CN" altLang="en-US" sz="2400" b="1" dirty="0">
                <a:cs typeface="+mn-ea"/>
                <a:sym typeface="+mn-lt"/>
              </a:rPr>
              <a:t>点击</a:t>
            </a:r>
            <a:r>
              <a:rPr lang="en-US" altLang="zh-CN" sz="2400" b="1" dirty="0">
                <a:cs typeface="+mn-ea"/>
                <a:sym typeface="+mn-lt"/>
              </a:rPr>
              <a:t>enroll</a:t>
            </a:r>
            <a:r>
              <a:rPr lang="zh-CN" altLang="en-US" sz="2400" dirty="0">
                <a:cs typeface="+mn-ea"/>
                <a:sym typeface="+mn-lt"/>
              </a:rPr>
              <a:t>）这个项目的学习，在我们的小程序上是项目在进行的状态。</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学生比赛，得奖之后，我们开放给研究导向型学习大赛的老师</a:t>
            </a:r>
            <a:r>
              <a:rPr lang="zh-CN" altLang="en-US" sz="2400" b="1" dirty="0">
                <a:cs typeface="+mn-ea"/>
                <a:sym typeface="+mn-lt"/>
              </a:rPr>
              <a:t>证明上传的接口</a:t>
            </a:r>
            <a:r>
              <a:rPr lang="zh-CN" altLang="en-US" sz="2400" dirty="0">
                <a:cs typeface="+mn-ea"/>
                <a:sym typeface="+mn-lt"/>
              </a:rPr>
              <a:t>，学生完成了一个任务，获得了相应的</a:t>
            </a:r>
            <a:r>
              <a:rPr lang="zh-CN" altLang="en-US" sz="2400" b="1" dirty="0">
                <a:cs typeface="+mn-ea"/>
                <a:sym typeface="+mn-lt"/>
              </a:rPr>
              <a:t>经验值</a:t>
            </a:r>
            <a:r>
              <a:rPr lang="zh-CN" altLang="en-US" sz="2400" dirty="0">
                <a:cs typeface="+mn-ea"/>
                <a:sym typeface="+mn-lt"/>
              </a:rPr>
              <a:t>，在企业或者研究生学校所要求的</a:t>
            </a:r>
            <a:r>
              <a:rPr lang="zh-CN" altLang="en-US" sz="2400" b="1" dirty="0">
                <a:cs typeface="+mn-ea"/>
                <a:sym typeface="+mn-lt"/>
              </a:rPr>
              <a:t>雷达图上更加完整和全面</a:t>
            </a:r>
            <a:r>
              <a:rPr lang="zh-CN" altLang="en-US" sz="2400" dirty="0">
                <a:cs typeface="+mn-ea"/>
                <a:sym typeface="+mn-lt"/>
              </a:rPr>
              <a:t>了。</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至于</a:t>
            </a:r>
            <a:r>
              <a:rPr lang="zh-CN" altLang="en-US" sz="2400" b="1" dirty="0">
                <a:cs typeface="+mn-ea"/>
                <a:sym typeface="+mn-lt"/>
              </a:rPr>
              <a:t>上链信息</a:t>
            </a:r>
            <a:r>
              <a:rPr lang="zh-CN" altLang="en-US" sz="2400" dirty="0">
                <a:cs typeface="+mn-ea"/>
                <a:sym typeface="+mn-lt"/>
              </a:rPr>
              <a:t>，其实只是</a:t>
            </a:r>
            <a:r>
              <a:rPr lang="zh-CN" altLang="en-US" sz="2400" b="1" dirty="0">
                <a:cs typeface="+mn-ea"/>
                <a:sym typeface="+mn-lt"/>
              </a:rPr>
              <a:t>模型结果</a:t>
            </a:r>
            <a:r>
              <a:rPr lang="zh-CN" altLang="en-US" sz="2400" dirty="0">
                <a:cs typeface="+mn-ea"/>
                <a:sym typeface="+mn-lt"/>
              </a:rPr>
              <a:t>，比如说，你通过了研究导向型学习增加了对于研究能力和组织协调能力的认识。</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如果企业有面试该学生的倾向，学生可以给企业以</a:t>
            </a:r>
            <a:r>
              <a:rPr lang="zh-CN" altLang="en-US" sz="2400" b="1" dirty="0">
                <a:cs typeface="+mn-ea"/>
                <a:sym typeface="+mn-lt"/>
              </a:rPr>
              <a:t>访问接口</a:t>
            </a:r>
            <a:r>
              <a:rPr lang="zh-CN" altLang="en-US" sz="2400" dirty="0">
                <a:cs typeface="+mn-ea"/>
                <a:sym typeface="+mn-lt"/>
              </a:rPr>
              <a:t>，企业应该会耳目一新的，</a:t>
            </a:r>
            <a:r>
              <a:rPr lang="zh-CN" altLang="en-US" sz="2400" b="1" dirty="0">
                <a:cs typeface="+mn-ea"/>
                <a:sym typeface="+mn-lt"/>
              </a:rPr>
              <a:t>这就是我想要的学生</a:t>
            </a:r>
            <a:r>
              <a:rPr lang="zh-CN" altLang="en-US" sz="2400" dirty="0">
                <a:cs typeface="+mn-ea"/>
                <a:sym typeface="+mn-lt"/>
              </a:rPr>
              <a:t>！</a:t>
            </a:r>
          </a:p>
        </p:txBody>
      </p:sp>
    </p:spTree>
    <p:extLst>
      <p:ext uri="{BB962C8B-B14F-4D97-AF65-F5344CB8AC3E}">
        <p14:creationId xmlns:p14="http://schemas.microsoft.com/office/powerpoint/2010/main" val="2908181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7ACE1-6500-4720-9D94-2D8263AF5AF7}"/>
              </a:ext>
            </a:extLst>
          </p:cNvPr>
          <p:cNvSpPr>
            <a:spLocks noGrp="1"/>
          </p:cNvSpPr>
          <p:nvPr>
            <p:ph type="title"/>
          </p:nvPr>
        </p:nvSpPr>
        <p:spPr/>
        <p:txBody>
          <a:bodyPr/>
          <a:lstStyle/>
          <a:p>
            <a:r>
              <a:rPr lang="zh-CN" altLang="en-US" dirty="0">
                <a:latin typeface="+mn-lt"/>
                <a:ea typeface="+mn-ea"/>
                <a:cs typeface="+mn-ea"/>
                <a:sym typeface="+mn-lt"/>
              </a:rPr>
              <a:t>用例图</a:t>
            </a:r>
          </a:p>
        </p:txBody>
      </p:sp>
      <p:sp>
        <p:nvSpPr>
          <p:cNvPr id="5" name="矩形 4">
            <a:extLst>
              <a:ext uri="{FF2B5EF4-FFF2-40B4-BE49-F238E27FC236}">
                <a16:creationId xmlns:a16="http://schemas.microsoft.com/office/drawing/2014/main" id="{F5247700-6A43-4BC7-8B2B-FCAE0D6B5741}"/>
              </a:ext>
            </a:extLst>
          </p:cNvPr>
          <p:cNvSpPr/>
          <p:nvPr/>
        </p:nvSpPr>
        <p:spPr>
          <a:xfrm>
            <a:off x="2021498" y="1532037"/>
            <a:ext cx="8149004" cy="48467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BF65BBA5-521D-4E57-A224-AFE03124D075}"/>
              </a:ext>
            </a:extLst>
          </p:cNvPr>
          <p:cNvSpPr/>
          <p:nvPr/>
        </p:nvSpPr>
        <p:spPr>
          <a:xfrm>
            <a:off x="1121750" y="2524182"/>
            <a:ext cx="319454" cy="3209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cs typeface="+mn-ea"/>
              <a:sym typeface="+mn-lt"/>
            </a:endParaRPr>
          </a:p>
        </p:txBody>
      </p:sp>
      <p:cxnSp>
        <p:nvCxnSpPr>
          <p:cNvPr id="10" name="直接连接符 9">
            <a:extLst>
              <a:ext uri="{FF2B5EF4-FFF2-40B4-BE49-F238E27FC236}">
                <a16:creationId xmlns:a16="http://schemas.microsoft.com/office/drawing/2014/main" id="{C78DC22D-7711-477B-BD94-7BEA96EC4026}"/>
              </a:ext>
            </a:extLst>
          </p:cNvPr>
          <p:cNvCxnSpPr>
            <a:cxnSpLocks/>
            <a:endCxn id="6" idx="4"/>
          </p:cNvCxnSpPr>
          <p:nvPr/>
        </p:nvCxnSpPr>
        <p:spPr>
          <a:xfrm flipV="1">
            <a:off x="1281477" y="2845101"/>
            <a:ext cx="0" cy="364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2049B6D-BE96-4BEC-BA23-C67F58A544F7}"/>
              </a:ext>
            </a:extLst>
          </p:cNvPr>
          <p:cNvCxnSpPr>
            <a:cxnSpLocks/>
          </p:cNvCxnSpPr>
          <p:nvPr/>
        </p:nvCxnSpPr>
        <p:spPr>
          <a:xfrm>
            <a:off x="1121750" y="3007759"/>
            <a:ext cx="319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3BA6215-D216-4E35-BD9B-82AFB09B6AAD}"/>
              </a:ext>
            </a:extLst>
          </p:cNvPr>
          <p:cNvCxnSpPr>
            <a:cxnSpLocks/>
          </p:cNvCxnSpPr>
          <p:nvPr/>
        </p:nvCxnSpPr>
        <p:spPr>
          <a:xfrm flipV="1">
            <a:off x="1183296" y="3209982"/>
            <a:ext cx="98181" cy="184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2259B64-983D-4EAA-B688-6660D388C673}"/>
              </a:ext>
            </a:extLst>
          </p:cNvPr>
          <p:cNvCxnSpPr>
            <a:cxnSpLocks/>
          </p:cNvCxnSpPr>
          <p:nvPr/>
        </p:nvCxnSpPr>
        <p:spPr>
          <a:xfrm flipH="1" flipV="1">
            <a:off x="1281477" y="3209982"/>
            <a:ext cx="95250" cy="184638"/>
          </a:xfrm>
          <a:prstGeom prst="line">
            <a:avLst/>
          </a:prstGeom>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5C0634DB-1BA5-4CF7-9CE2-0246580B7089}"/>
              </a:ext>
            </a:extLst>
          </p:cNvPr>
          <p:cNvSpPr/>
          <p:nvPr/>
        </p:nvSpPr>
        <p:spPr>
          <a:xfrm>
            <a:off x="3448785" y="1694808"/>
            <a:ext cx="2954214" cy="102741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寻找</a:t>
            </a:r>
            <a:r>
              <a:rPr lang="zh-CN" altLang="en-US" b="1" dirty="0">
                <a:cs typeface="+mn-ea"/>
                <a:sym typeface="+mn-lt"/>
              </a:rPr>
              <a:t>职业目标</a:t>
            </a:r>
            <a:r>
              <a:rPr lang="zh-CN" altLang="en-US" dirty="0">
                <a:cs typeface="+mn-ea"/>
                <a:sym typeface="+mn-lt"/>
              </a:rPr>
              <a:t>的</a:t>
            </a:r>
            <a:r>
              <a:rPr lang="zh-CN" altLang="en-US" b="1" dirty="0">
                <a:cs typeface="+mn-ea"/>
                <a:sym typeface="+mn-lt"/>
              </a:rPr>
              <a:t>能力维度</a:t>
            </a:r>
          </a:p>
        </p:txBody>
      </p:sp>
      <p:sp>
        <p:nvSpPr>
          <p:cNvPr id="21" name="椭圆 20">
            <a:extLst>
              <a:ext uri="{FF2B5EF4-FFF2-40B4-BE49-F238E27FC236}">
                <a16:creationId xmlns:a16="http://schemas.microsoft.com/office/drawing/2014/main" id="{216B84A9-1611-40F7-BE8C-586936BDCF87}"/>
              </a:ext>
            </a:extLst>
          </p:cNvPr>
          <p:cNvSpPr/>
          <p:nvPr/>
        </p:nvSpPr>
        <p:spPr>
          <a:xfrm>
            <a:off x="4162424" y="3560886"/>
            <a:ext cx="2662604" cy="92758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看到自己的</a:t>
            </a:r>
            <a:r>
              <a:rPr lang="zh-CN" altLang="en-US" b="1" dirty="0">
                <a:cs typeface="+mn-ea"/>
                <a:sym typeface="+mn-lt"/>
              </a:rPr>
              <a:t>能力差距</a:t>
            </a:r>
          </a:p>
        </p:txBody>
      </p:sp>
      <p:sp>
        <p:nvSpPr>
          <p:cNvPr id="22" name="椭圆 21">
            <a:extLst>
              <a:ext uri="{FF2B5EF4-FFF2-40B4-BE49-F238E27FC236}">
                <a16:creationId xmlns:a16="http://schemas.microsoft.com/office/drawing/2014/main" id="{5001CAF4-817D-400D-9A6F-121457DA34A5}"/>
              </a:ext>
            </a:extLst>
          </p:cNvPr>
          <p:cNvSpPr/>
          <p:nvPr/>
        </p:nvSpPr>
        <p:spPr>
          <a:xfrm>
            <a:off x="3973390" y="4778622"/>
            <a:ext cx="3370385" cy="69898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找到学校中能够</a:t>
            </a:r>
            <a:r>
              <a:rPr lang="zh-CN" altLang="en-US" b="1" dirty="0">
                <a:cs typeface="+mn-ea"/>
                <a:sym typeface="+mn-lt"/>
              </a:rPr>
              <a:t>提升能力</a:t>
            </a:r>
            <a:r>
              <a:rPr lang="zh-CN" altLang="en-US" dirty="0">
                <a:cs typeface="+mn-ea"/>
                <a:sym typeface="+mn-lt"/>
              </a:rPr>
              <a:t>的点</a:t>
            </a:r>
          </a:p>
        </p:txBody>
      </p:sp>
      <p:sp>
        <p:nvSpPr>
          <p:cNvPr id="23" name="椭圆 22">
            <a:extLst>
              <a:ext uri="{FF2B5EF4-FFF2-40B4-BE49-F238E27FC236}">
                <a16:creationId xmlns:a16="http://schemas.microsoft.com/office/drawing/2014/main" id="{E59A1522-E6AF-4672-8CF7-D5A62BDDAEF1}"/>
              </a:ext>
            </a:extLst>
          </p:cNvPr>
          <p:cNvSpPr/>
          <p:nvPr/>
        </p:nvSpPr>
        <p:spPr>
          <a:xfrm>
            <a:off x="11115674" y="1443223"/>
            <a:ext cx="319454" cy="3209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cs typeface="+mn-ea"/>
              <a:sym typeface="+mn-lt"/>
            </a:endParaRPr>
          </a:p>
        </p:txBody>
      </p:sp>
      <p:cxnSp>
        <p:nvCxnSpPr>
          <p:cNvPr id="24" name="直接连接符 23">
            <a:extLst>
              <a:ext uri="{FF2B5EF4-FFF2-40B4-BE49-F238E27FC236}">
                <a16:creationId xmlns:a16="http://schemas.microsoft.com/office/drawing/2014/main" id="{B7F834B2-9161-49BF-BD59-F01052FEE67C}"/>
              </a:ext>
            </a:extLst>
          </p:cNvPr>
          <p:cNvCxnSpPr>
            <a:cxnSpLocks/>
            <a:endCxn id="23" idx="4"/>
          </p:cNvCxnSpPr>
          <p:nvPr/>
        </p:nvCxnSpPr>
        <p:spPr>
          <a:xfrm flipV="1">
            <a:off x="11275401" y="1764142"/>
            <a:ext cx="0" cy="364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4309D2A-1063-46F9-BC3B-4368DEEE1C40}"/>
              </a:ext>
            </a:extLst>
          </p:cNvPr>
          <p:cNvCxnSpPr/>
          <p:nvPr/>
        </p:nvCxnSpPr>
        <p:spPr>
          <a:xfrm>
            <a:off x="11115674" y="1926800"/>
            <a:ext cx="319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49427131-7409-4267-98DC-506A3FD4BE34}"/>
              </a:ext>
            </a:extLst>
          </p:cNvPr>
          <p:cNvCxnSpPr/>
          <p:nvPr/>
        </p:nvCxnSpPr>
        <p:spPr>
          <a:xfrm flipV="1">
            <a:off x="11177220" y="2129023"/>
            <a:ext cx="98181" cy="184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60FF214-F8F5-4E76-A8DE-9D382F355232}"/>
              </a:ext>
            </a:extLst>
          </p:cNvPr>
          <p:cNvCxnSpPr/>
          <p:nvPr/>
        </p:nvCxnSpPr>
        <p:spPr>
          <a:xfrm flipH="1" flipV="1">
            <a:off x="11275401" y="2129023"/>
            <a:ext cx="95250" cy="184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5202BAA-4B4D-4AFA-AB88-6E6997E88632}"/>
              </a:ext>
            </a:extLst>
          </p:cNvPr>
          <p:cNvCxnSpPr>
            <a:cxnSpLocks/>
            <a:endCxn id="20" idx="2"/>
          </p:cNvCxnSpPr>
          <p:nvPr/>
        </p:nvCxnSpPr>
        <p:spPr>
          <a:xfrm flipV="1">
            <a:off x="1646039" y="2208517"/>
            <a:ext cx="1802746" cy="568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E0FBF812-79AF-4299-80F4-6A42A0FD8078}"/>
              </a:ext>
            </a:extLst>
          </p:cNvPr>
          <p:cNvCxnSpPr>
            <a:cxnSpLocks/>
            <a:endCxn id="21" idx="2"/>
          </p:cNvCxnSpPr>
          <p:nvPr/>
        </p:nvCxnSpPr>
        <p:spPr>
          <a:xfrm>
            <a:off x="1646040" y="2776698"/>
            <a:ext cx="2516384" cy="124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D8274768-4647-4209-9B7D-7A077BA4CDAF}"/>
              </a:ext>
            </a:extLst>
          </p:cNvPr>
          <p:cNvCxnSpPr>
            <a:cxnSpLocks/>
            <a:endCxn id="22" idx="2"/>
          </p:cNvCxnSpPr>
          <p:nvPr/>
        </p:nvCxnSpPr>
        <p:spPr>
          <a:xfrm>
            <a:off x="1646039" y="2776698"/>
            <a:ext cx="2327351" cy="2351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6FDBF56B-2A17-4C28-BB3A-873C4B18AD44}"/>
              </a:ext>
            </a:extLst>
          </p:cNvPr>
          <p:cNvSpPr txBox="1"/>
          <p:nvPr/>
        </p:nvSpPr>
        <p:spPr>
          <a:xfrm>
            <a:off x="958311" y="3407781"/>
            <a:ext cx="800219" cy="461665"/>
          </a:xfrm>
          <a:prstGeom prst="rect">
            <a:avLst/>
          </a:prstGeom>
          <a:noFill/>
        </p:spPr>
        <p:txBody>
          <a:bodyPr wrap="square" rtlCol="0">
            <a:spAutoFit/>
          </a:bodyPr>
          <a:lstStyle/>
          <a:p>
            <a:r>
              <a:rPr lang="zh-CN" altLang="en-US" dirty="0">
                <a:latin typeface="+mn-lt"/>
                <a:ea typeface="+mn-ea"/>
                <a:cs typeface="+mn-ea"/>
                <a:sym typeface="+mn-lt"/>
              </a:rPr>
              <a:t>学生</a:t>
            </a:r>
          </a:p>
        </p:txBody>
      </p:sp>
      <p:sp>
        <p:nvSpPr>
          <p:cNvPr id="35" name="文本框 34">
            <a:extLst>
              <a:ext uri="{FF2B5EF4-FFF2-40B4-BE49-F238E27FC236}">
                <a16:creationId xmlns:a16="http://schemas.microsoft.com/office/drawing/2014/main" id="{A29A01DD-F000-42F6-B474-9CC7C7643AF9}"/>
              </a:ext>
            </a:extLst>
          </p:cNvPr>
          <p:cNvSpPr txBox="1"/>
          <p:nvPr/>
        </p:nvSpPr>
        <p:spPr>
          <a:xfrm>
            <a:off x="10344967" y="2553303"/>
            <a:ext cx="1245854" cy="830997"/>
          </a:xfrm>
          <a:prstGeom prst="rect">
            <a:avLst/>
          </a:prstGeom>
          <a:noFill/>
        </p:spPr>
        <p:txBody>
          <a:bodyPr wrap="none" rtlCol="0">
            <a:spAutoFit/>
          </a:bodyPr>
          <a:lstStyle/>
          <a:p>
            <a:r>
              <a:rPr lang="en-US" altLang="zh-CN" dirty="0">
                <a:latin typeface="+mn-lt"/>
                <a:ea typeface="+mn-ea"/>
                <a:cs typeface="+mn-ea"/>
                <a:sym typeface="+mn-lt"/>
              </a:rPr>
              <a:t>HR</a:t>
            </a:r>
            <a:r>
              <a:rPr lang="zh-CN" altLang="en-US" dirty="0">
                <a:latin typeface="+mn-lt"/>
                <a:ea typeface="+mn-ea"/>
                <a:cs typeface="+mn-ea"/>
                <a:sym typeface="+mn-lt"/>
              </a:rPr>
              <a:t>或者</a:t>
            </a:r>
            <a:endParaRPr lang="en-US" altLang="zh-CN" dirty="0">
              <a:latin typeface="+mn-lt"/>
              <a:ea typeface="+mn-ea"/>
              <a:cs typeface="+mn-ea"/>
              <a:sym typeface="+mn-lt"/>
            </a:endParaRPr>
          </a:p>
          <a:p>
            <a:r>
              <a:rPr lang="zh-CN" altLang="en-US" dirty="0">
                <a:latin typeface="+mn-lt"/>
                <a:ea typeface="+mn-ea"/>
                <a:cs typeface="+mn-ea"/>
                <a:sym typeface="+mn-lt"/>
              </a:rPr>
              <a:t>招生官</a:t>
            </a:r>
          </a:p>
        </p:txBody>
      </p:sp>
      <p:sp>
        <p:nvSpPr>
          <p:cNvPr id="36" name="椭圆 35">
            <a:extLst>
              <a:ext uri="{FF2B5EF4-FFF2-40B4-BE49-F238E27FC236}">
                <a16:creationId xmlns:a16="http://schemas.microsoft.com/office/drawing/2014/main" id="{B4132404-6FA0-4883-872C-618BC1033444}"/>
              </a:ext>
            </a:extLst>
          </p:cNvPr>
          <p:cNvSpPr/>
          <p:nvPr/>
        </p:nvSpPr>
        <p:spPr>
          <a:xfrm>
            <a:off x="7266109" y="2129023"/>
            <a:ext cx="2728839" cy="110212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看到自己想要的学生的</a:t>
            </a:r>
            <a:r>
              <a:rPr lang="zh-CN" altLang="en-US" b="1" dirty="0">
                <a:cs typeface="+mn-ea"/>
                <a:sym typeface="+mn-lt"/>
              </a:rPr>
              <a:t>成长路径</a:t>
            </a:r>
          </a:p>
        </p:txBody>
      </p:sp>
      <p:cxnSp>
        <p:nvCxnSpPr>
          <p:cNvPr id="38" name="直接箭头连接符 37">
            <a:extLst>
              <a:ext uri="{FF2B5EF4-FFF2-40B4-BE49-F238E27FC236}">
                <a16:creationId xmlns:a16="http://schemas.microsoft.com/office/drawing/2014/main" id="{BC85AC2C-7B5B-49F5-9B92-CD46EE17F9FD}"/>
              </a:ext>
            </a:extLst>
          </p:cNvPr>
          <p:cNvCxnSpPr>
            <a:cxnSpLocks/>
            <a:endCxn id="36" idx="6"/>
          </p:cNvCxnSpPr>
          <p:nvPr/>
        </p:nvCxnSpPr>
        <p:spPr>
          <a:xfrm flipH="1">
            <a:off x="9994948" y="1926800"/>
            <a:ext cx="1087022" cy="753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3D79FE34-7AB7-4FC9-80D7-EB7CDEF0065B}"/>
              </a:ext>
            </a:extLst>
          </p:cNvPr>
          <p:cNvSpPr/>
          <p:nvPr/>
        </p:nvSpPr>
        <p:spPr>
          <a:xfrm>
            <a:off x="11162775" y="4215648"/>
            <a:ext cx="319454" cy="3209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cs typeface="+mn-ea"/>
              <a:sym typeface="+mn-lt"/>
            </a:endParaRPr>
          </a:p>
        </p:txBody>
      </p:sp>
      <p:cxnSp>
        <p:nvCxnSpPr>
          <p:cNvPr id="40" name="直接连接符 39">
            <a:extLst>
              <a:ext uri="{FF2B5EF4-FFF2-40B4-BE49-F238E27FC236}">
                <a16:creationId xmlns:a16="http://schemas.microsoft.com/office/drawing/2014/main" id="{F0EA869C-C225-45FC-A8C1-ABB9C7A3D0F2}"/>
              </a:ext>
            </a:extLst>
          </p:cNvPr>
          <p:cNvCxnSpPr>
            <a:cxnSpLocks/>
            <a:endCxn id="39" idx="4"/>
          </p:cNvCxnSpPr>
          <p:nvPr/>
        </p:nvCxnSpPr>
        <p:spPr>
          <a:xfrm flipV="1">
            <a:off x="11322502" y="4536567"/>
            <a:ext cx="0" cy="364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7C348038-B25B-4935-A89B-27239B45E74B}"/>
              </a:ext>
            </a:extLst>
          </p:cNvPr>
          <p:cNvCxnSpPr/>
          <p:nvPr/>
        </p:nvCxnSpPr>
        <p:spPr>
          <a:xfrm>
            <a:off x="11162775" y="4699225"/>
            <a:ext cx="319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3C6AE5F-DA93-4FAC-927D-62652AE5B969}"/>
              </a:ext>
            </a:extLst>
          </p:cNvPr>
          <p:cNvCxnSpPr/>
          <p:nvPr/>
        </p:nvCxnSpPr>
        <p:spPr>
          <a:xfrm flipV="1">
            <a:off x="11224321" y="4901448"/>
            <a:ext cx="98181" cy="184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28EE0C88-7742-4BC8-B80E-38116041D445}"/>
              </a:ext>
            </a:extLst>
          </p:cNvPr>
          <p:cNvCxnSpPr/>
          <p:nvPr/>
        </p:nvCxnSpPr>
        <p:spPr>
          <a:xfrm flipH="1" flipV="1">
            <a:off x="11322502" y="4901448"/>
            <a:ext cx="95250" cy="184638"/>
          </a:xfrm>
          <a:prstGeom prst="line">
            <a:avLst/>
          </a:prstGeom>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C480B73C-B894-446F-8B02-15B3377461C5}"/>
              </a:ext>
            </a:extLst>
          </p:cNvPr>
          <p:cNvSpPr txBox="1"/>
          <p:nvPr/>
        </p:nvSpPr>
        <p:spPr>
          <a:xfrm>
            <a:off x="10183483" y="5193993"/>
            <a:ext cx="2759735" cy="830997"/>
          </a:xfrm>
          <a:prstGeom prst="rect">
            <a:avLst/>
          </a:prstGeom>
          <a:noFill/>
        </p:spPr>
        <p:txBody>
          <a:bodyPr wrap="square" rtlCol="0">
            <a:spAutoFit/>
          </a:bodyPr>
          <a:lstStyle/>
          <a:p>
            <a:r>
              <a:rPr lang="zh-CN" altLang="en-US" dirty="0">
                <a:latin typeface="+mn-lt"/>
                <a:ea typeface="+mn-ea"/>
                <a:cs typeface="+mn-ea"/>
                <a:sym typeface="+mn-lt"/>
              </a:rPr>
              <a:t>学校老师或者</a:t>
            </a:r>
            <a:endParaRPr lang="en-US" altLang="zh-CN" dirty="0">
              <a:latin typeface="+mn-lt"/>
              <a:ea typeface="+mn-ea"/>
              <a:cs typeface="+mn-ea"/>
              <a:sym typeface="+mn-lt"/>
            </a:endParaRPr>
          </a:p>
          <a:p>
            <a:r>
              <a:rPr lang="zh-CN" altLang="en-US" dirty="0">
                <a:latin typeface="+mn-lt"/>
                <a:ea typeface="+mn-ea"/>
                <a:cs typeface="+mn-ea"/>
                <a:sym typeface="+mn-lt"/>
              </a:rPr>
              <a:t>社会实践机构</a:t>
            </a:r>
          </a:p>
        </p:txBody>
      </p:sp>
      <p:sp>
        <p:nvSpPr>
          <p:cNvPr id="46" name="椭圆 45">
            <a:extLst>
              <a:ext uri="{FF2B5EF4-FFF2-40B4-BE49-F238E27FC236}">
                <a16:creationId xmlns:a16="http://schemas.microsoft.com/office/drawing/2014/main" id="{41ABF20B-FDCC-4F13-9176-FBA0634C7710}"/>
              </a:ext>
            </a:extLst>
          </p:cNvPr>
          <p:cNvSpPr/>
          <p:nvPr/>
        </p:nvSpPr>
        <p:spPr>
          <a:xfrm>
            <a:off x="7268048" y="5073486"/>
            <a:ext cx="2915435" cy="93323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协作</a:t>
            </a:r>
            <a:r>
              <a:rPr lang="zh-CN" altLang="en-US" b="1" dirty="0">
                <a:cs typeface="+mn-ea"/>
                <a:sym typeface="+mn-lt"/>
              </a:rPr>
              <a:t>提升</a:t>
            </a:r>
            <a:r>
              <a:rPr lang="zh-CN" altLang="en-US" dirty="0">
                <a:cs typeface="+mn-ea"/>
                <a:sym typeface="+mn-lt"/>
              </a:rPr>
              <a:t>并</a:t>
            </a:r>
            <a:r>
              <a:rPr lang="zh-CN" altLang="en-US" b="1" dirty="0">
                <a:cs typeface="+mn-ea"/>
                <a:sym typeface="+mn-lt"/>
              </a:rPr>
              <a:t>佐证</a:t>
            </a:r>
            <a:r>
              <a:rPr lang="zh-CN" altLang="en-US" dirty="0">
                <a:cs typeface="+mn-ea"/>
                <a:sym typeface="+mn-lt"/>
              </a:rPr>
              <a:t>学生</a:t>
            </a:r>
            <a:r>
              <a:rPr lang="zh-CN" altLang="en-US" b="1" dirty="0">
                <a:cs typeface="+mn-ea"/>
                <a:sym typeface="+mn-lt"/>
              </a:rPr>
              <a:t>能力</a:t>
            </a:r>
          </a:p>
        </p:txBody>
      </p:sp>
      <p:cxnSp>
        <p:nvCxnSpPr>
          <p:cNvPr id="48" name="直接箭头连接符 47">
            <a:extLst>
              <a:ext uri="{FF2B5EF4-FFF2-40B4-BE49-F238E27FC236}">
                <a16:creationId xmlns:a16="http://schemas.microsoft.com/office/drawing/2014/main" id="{8D4494D1-F295-4AD3-A645-965AC26C25A2}"/>
              </a:ext>
            </a:extLst>
          </p:cNvPr>
          <p:cNvCxnSpPr>
            <a:cxnSpLocks/>
            <a:endCxn id="46" idx="6"/>
          </p:cNvCxnSpPr>
          <p:nvPr/>
        </p:nvCxnSpPr>
        <p:spPr>
          <a:xfrm flipH="1">
            <a:off x="10183483" y="4707062"/>
            <a:ext cx="992273" cy="833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54065BCA-6ACB-47A8-98EA-C2CD9A8D86F9}"/>
              </a:ext>
            </a:extLst>
          </p:cNvPr>
          <p:cNvSpPr/>
          <p:nvPr/>
        </p:nvSpPr>
        <p:spPr>
          <a:xfrm>
            <a:off x="2692408" y="5609492"/>
            <a:ext cx="3454148" cy="69898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和更厉害的同学</a:t>
            </a:r>
            <a:r>
              <a:rPr lang="zh-CN" altLang="en-US" b="1" dirty="0">
                <a:cs typeface="+mn-ea"/>
                <a:sym typeface="+mn-lt"/>
              </a:rPr>
              <a:t>沟通请教</a:t>
            </a:r>
          </a:p>
        </p:txBody>
      </p:sp>
      <p:cxnSp>
        <p:nvCxnSpPr>
          <p:cNvPr id="51" name="直接箭头连接符 50">
            <a:extLst>
              <a:ext uri="{FF2B5EF4-FFF2-40B4-BE49-F238E27FC236}">
                <a16:creationId xmlns:a16="http://schemas.microsoft.com/office/drawing/2014/main" id="{B970B311-033D-4D5F-896F-1014FADD6B67}"/>
              </a:ext>
            </a:extLst>
          </p:cNvPr>
          <p:cNvCxnSpPr>
            <a:cxnSpLocks/>
            <a:endCxn id="49" idx="1"/>
          </p:cNvCxnSpPr>
          <p:nvPr/>
        </p:nvCxnSpPr>
        <p:spPr>
          <a:xfrm>
            <a:off x="1634635" y="2751994"/>
            <a:ext cx="1563621" cy="2959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81E2FF4B-3E78-4BBB-AFB7-742C439719E3}"/>
              </a:ext>
            </a:extLst>
          </p:cNvPr>
          <p:cNvSpPr txBox="1"/>
          <p:nvPr/>
        </p:nvSpPr>
        <p:spPr>
          <a:xfrm>
            <a:off x="5366972" y="1060701"/>
            <a:ext cx="1415772" cy="461665"/>
          </a:xfrm>
          <a:prstGeom prst="rect">
            <a:avLst/>
          </a:prstGeom>
          <a:noFill/>
        </p:spPr>
        <p:txBody>
          <a:bodyPr wrap="none" rtlCol="0">
            <a:spAutoFit/>
          </a:bodyPr>
          <a:lstStyle/>
          <a:p>
            <a:r>
              <a:rPr lang="zh-CN" altLang="en-US" dirty="0">
                <a:latin typeface="+mn-lt"/>
                <a:ea typeface="+mn-ea"/>
                <a:cs typeface="+mn-ea"/>
                <a:sym typeface="+mn-lt"/>
              </a:rPr>
              <a:t>系统边界</a:t>
            </a:r>
          </a:p>
        </p:txBody>
      </p:sp>
      <p:sp>
        <p:nvSpPr>
          <p:cNvPr id="4" name="椭圆 3">
            <a:extLst>
              <a:ext uri="{FF2B5EF4-FFF2-40B4-BE49-F238E27FC236}">
                <a16:creationId xmlns:a16="http://schemas.microsoft.com/office/drawing/2014/main" id="{E50464AE-7E05-40A1-B535-EE00E9CE1D51}"/>
              </a:ext>
            </a:extLst>
          </p:cNvPr>
          <p:cNvSpPr/>
          <p:nvPr/>
        </p:nvSpPr>
        <p:spPr>
          <a:xfrm>
            <a:off x="3933109" y="2806944"/>
            <a:ext cx="2867725" cy="64544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大学</a:t>
            </a:r>
            <a:r>
              <a:rPr lang="zh-CN" altLang="en-US" b="1" dirty="0">
                <a:cs typeface="+mn-ea"/>
                <a:sym typeface="+mn-lt"/>
              </a:rPr>
              <a:t>抉择</a:t>
            </a:r>
            <a:r>
              <a:rPr lang="zh-CN" altLang="en-US" dirty="0">
                <a:cs typeface="+mn-ea"/>
                <a:sym typeface="+mn-lt"/>
              </a:rPr>
              <a:t>游戏</a:t>
            </a:r>
          </a:p>
        </p:txBody>
      </p:sp>
      <p:cxnSp>
        <p:nvCxnSpPr>
          <p:cNvPr id="44" name="直接箭头连接符 43">
            <a:extLst>
              <a:ext uri="{FF2B5EF4-FFF2-40B4-BE49-F238E27FC236}">
                <a16:creationId xmlns:a16="http://schemas.microsoft.com/office/drawing/2014/main" id="{4C0A55FD-3133-490E-8766-EC4039817293}"/>
              </a:ext>
            </a:extLst>
          </p:cNvPr>
          <p:cNvCxnSpPr>
            <a:cxnSpLocks/>
            <a:endCxn id="4" idx="2"/>
          </p:cNvCxnSpPr>
          <p:nvPr/>
        </p:nvCxnSpPr>
        <p:spPr>
          <a:xfrm>
            <a:off x="1668341" y="2746929"/>
            <a:ext cx="2264768" cy="382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0364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矩形: 圆角 100">
            <a:extLst>
              <a:ext uri="{FF2B5EF4-FFF2-40B4-BE49-F238E27FC236}">
                <a16:creationId xmlns:a16="http://schemas.microsoft.com/office/drawing/2014/main" id="{87DF77E1-6A74-41F8-A906-00FC31A63C17}"/>
              </a:ext>
            </a:extLst>
          </p:cNvPr>
          <p:cNvSpPr/>
          <p:nvPr/>
        </p:nvSpPr>
        <p:spPr bwMode="auto">
          <a:xfrm>
            <a:off x="1277473" y="1295400"/>
            <a:ext cx="4101194" cy="3208698"/>
          </a:xfrm>
          <a:prstGeom prst="roundRect">
            <a:avLst/>
          </a:prstGeom>
          <a:ln>
            <a:solidFill>
              <a:srgbClr val="0070C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ＭＳ Ｐゴシック" pitchFamily="34" charset="-128"/>
            </a:endParaRPr>
          </a:p>
        </p:txBody>
      </p:sp>
      <p:sp>
        <p:nvSpPr>
          <p:cNvPr id="97" name="矩形: 圆角 96">
            <a:extLst>
              <a:ext uri="{FF2B5EF4-FFF2-40B4-BE49-F238E27FC236}">
                <a16:creationId xmlns:a16="http://schemas.microsoft.com/office/drawing/2014/main" id="{8F2984B6-8F58-4343-8116-2DFB926D8639}"/>
              </a:ext>
            </a:extLst>
          </p:cNvPr>
          <p:cNvSpPr/>
          <p:nvPr/>
        </p:nvSpPr>
        <p:spPr bwMode="auto">
          <a:xfrm>
            <a:off x="8180058" y="1085265"/>
            <a:ext cx="2341352" cy="456351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ＭＳ Ｐゴシック" pitchFamily="34" charset="-128"/>
            </a:endParaRPr>
          </a:p>
        </p:txBody>
      </p:sp>
      <p:sp>
        <p:nvSpPr>
          <p:cNvPr id="2" name="标题 1">
            <a:extLst>
              <a:ext uri="{FF2B5EF4-FFF2-40B4-BE49-F238E27FC236}">
                <a16:creationId xmlns:a16="http://schemas.microsoft.com/office/drawing/2014/main" id="{EF746C13-E81E-4018-8F73-6ECFC781BC18}"/>
              </a:ext>
            </a:extLst>
          </p:cNvPr>
          <p:cNvSpPr>
            <a:spLocks noGrp="1"/>
          </p:cNvSpPr>
          <p:nvPr>
            <p:ph type="title"/>
          </p:nvPr>
        </p:nvSpPr>
        <p:spPr>
          <a:xfrm>
            <a:off x="904142" y="4599599"/>
            <a:ext cx="10515600" cy="1325563"/>
          </a:xfrm>
        </p:spPr>
        <p:txBody>
          <a:bodyPr/>
          <a:lstStyle/>
          <a:p>
            <a:r>
              <a:rPr lang="zh-CN" altLang="en-US" dirty="0">
                <a:latin typeface="+mn-lt"/>
                <a:ea typeface="+mn-ea"/>
                <a:cs typeface="+mn-ea"/>
                <a:sym typeface="+mn-lt"/>
              </a:rPr>
              <a:t>核心流程图</a:t>
            </a:r>
          </a:p>
        </p:txBody>
      </p:sp>
      <p:sp>
        <p:nvSpPr>
          <p:cNvPr id="4" name="矩形: 圆角 3">
            <a:extLst>
              <a:ext uri="{FF2B5EF4-FFF2-40B4-BE49-F238E27FC236}">
                <a16:creationId xmlns:a16="http://schemas.microsoft.com/office/drawing/2014/main" id="{D9A2BE16-1043-4DBE-84F7-26C3E82FB0CC}"/>
              </a:ext>
            </a:extLst>
          </p:cNvPr>
          <p:cNvSpPr/>
          <p:nvPr/>
        </p:nvSpPr>
        <p:spPr>
          <a:xfrm>
            <a:off x="6152092" y="298277"/>
            <a:ext cx="1580340" cy="4725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学生开始</a:t>
            </a:r>
          </a:p>
        </p:txBody>
      </p:sp>
      <p:sp>
        <p:nvSpPr>
          <p:cNvPr id="5" name="矩形 4">
            <a:extLst>
              <a:ext uri="{FF2B5EF4-FFF2-40B4-BE49-F238E27FC236}">
                <a16:creationId xmlns:a16="http://schemas.microsoft.com/office/drawing/2014/main" id="{62FAF051-3F5E-4EFB-BA07-C19ED408D45E}"/>
              </a:ext>
            </a:extLst>
          </p:cNvPr>
          <p:cNvSpPr/>
          <p:nvPr/>
        </p:nvSpPr>
        <p:spPr>
          <a:xfrm>
            <a:off x="5786096" y="1575293"/>
            <a:ext cx="2312331" cy="9272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填写</a:t>
            </a:r>
            <a:r>
              <a:rPr lang="zh-CN" altLang="en-US" b="1" dirty="0">
                <a:cs typeface="+mn-ea"/>
                <a:sym typeface="+mn-lt"/>
              </a:rPr>
              <a:t>专业</a:t>
            </a:r>
            <a:r>
              <a:rPr lang="zh-CN" altLang="en-US" dirty="0">
                <a:cs typeface="+mn-ea"/>
                <a:sym typeface="+mn-lt"/>
              </a:rPr>
              <a:t>，</a:t>
            </a:r>
            <a:r>
              <a:rPr lang="zh-CN" altLang="en-US" b="1" dirty="0">
                <a:cs typeface="+mn-ea"/>
                <a:sym typeface="+mn-lt"/>
              </a:rPr>
              <a:t>行业</a:t>
            </a:r>
            <a:r>
              <a:rPr lang="zh-CN" altLang="en-US" dirty="0">
                <a:cs typeface="+mn-ea"/>
                <a:sym typeface="+mn-lt"/>
              </a:rPr>
              <a:t>，</a:t>
            </a:r>
            <a:r>
              <a:rPr lang="zh-CN" altLang="en-US" b="1" dirty="0">
                <a:cs typeface="+mn-ea"/>
                <a:sym typeface="+mn-lt"/>
              </a:rPr>
              <a:t>企业职位</a:t>
            </a:r>
            <a:endParaRPr lang="zh-CN" altLang="en-US" dirty="0">
              <a:cs typeface="+mn-ea"/>
              <a:sym typeface="+mn-lt"/>
            </a:endParaRPr>
          </a:p>
        </p:txBody>
      </p:sp>
      <p:sp>
        <p:nvSpPr>
          <p:cNvPr id="6" name="矩形 5">
            <a:extLst>
              <a:ext uri="{FF2B5EF4-FFF2-40B4-BE49-F238E27FC236}">
                <a16:creationId xmlns:a16="http://schemas.microsoft.com/office/drawing/2014/main" id="{BF0174B9-B7F0-42A0-A389-E5B54DA35D09}"/>
              </a:ext>
            </a:extLst>
          </p:cNvPr>
          <p:cNvSpPr/>
          <p:nvPr/>
        </p:nvSpPr>
        <p:spPr>
          <a:xfrm>
            <a:off x="6112998" y="2900355"/>
            <a:ext cx="1648558" cy="109024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highlight>
                  <a:srgbClr val="FFFF00"/>
                </a:highlight>
                <a:cs typeface="+mn-ea"/>
                <a:sym typeface="+mn-lt"/>
              </a:rPr>
              <a:t>大学</a:t>
            </a:r>
            <a:r>
              <a:rPr lang="zh-CN" altLang="en-US" b="1" dirty="0">
                <a:highlight>
                  <a:srgbClr val="FFFF00"/>
                </a:highlight>
                <a:cs typeface="+mn-ea"/>
                <a:sym typeface="+mn-lt"/>
              </a:rPr>
              <a:t>模拟</a:t>
            </a:r>
            <a:r>
              <a:rPr lang="zh-CN" altLang="en-US" dirty="0">
                <a:highlight>
                  <a:srgbClr val="FFFF00"/>
                </a:highlight>
                <a:cs typeface="+mn-ea"/>
                <a:sym typeface="+mn-lt"/>
              </a:rPr>
              <a:t>游戏</a:t>
            </a:r>
          </a:p>
        </p:txBody>
      </p:sp>
      <p:sp>
        <p:nvSpPr>
          <p:cNvPr id="9" name="矩形: 圆角 8">
            <a:extLst>
              <a:ext uri="{FF2B5EF4-FFF2-40B4-BE49-F238E27FC236}">
                <a16:creationId xmlns:a16="http://schemas.microsoft.com/office/drawing/2014/main" id="{E048DB85-C3D4-450D-A7E1-D9E20155F4C2}"/>
              </a:ext>
            </a:extLst>
          </p:cNvPr>
          <p:cNvSpPr/>
          <p:nvPr/>
        </p:nvSpPr>
        <p:spPr>
          <a:xfrm>
            <a:off x="1466850" y="241004"/>
            <a:ext cx="1538654" cy="495971"/>
          </a:xfrm>
          <a:prstGeom prst="round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团队输入</a:t>
            </a:r>
          </a:p>
        </p:txBody>
      </p:sp>
      <p:sp>
        <p:nvSpPr>
          <p:cNvPr id="10" name="矩形 9">
            <a:extLst>
              <a:ext uri="{FF2B5EF4-FFF2-40B4-BE49-F238E27FC236}">
                <a16:creationId xmlns:a16="http://schemas.microsoft.com/office/drawing/2014/main" id="{04A22B19-B779-46D9-8698-F3E084F27104}"/>
              </a:ext>
            </a:extLst>
          </p:cNvPr>
          <p:cNvSpPr/>
          <p:nvPr/>
        </p:nvSpPr>
        <p:spPr>
          <a:xfrm>
            <a:off x="1471246" y="1525221"/>
            <a:ext cx="1538654" cy="1132011"/>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初步</a:t>
            </a:r>
            <a:r>
              <a:rPr lang="zh-CN" altLang="en-US" b="1" dirty="0">
                <a:cs typeface="+mn-ea"/>
                <a:sym typeface="+mn-lt"/>
              </a:rPr>
              <a:t>岗位模型</a:t>
            </a:r>
          </a:p>
        </p:txBody>
      </p:sp>
      <p:sp>
        <p:nvSpPr>
          <p:cNvPr id="12" name="矩形: 圆角 11">
            <a:extLst>
              <a:ext uri="{FF2B5EF4-FFF2-40B4-BE49-F238E27FC236}">
                <a16:creationId xmlns:a16="http://schemas.microsoft.com/office/drawing/2014/main" id="{CAE14370-9EEE-4FAF-A2B2-6BC0747AED16}"/>
              </a:ext>
            </a:extLst>
          </p:cNvPr>
          <p:cNvSpPr/>
          <p:nvPr/>
        </p:nvSpPr>
        <p:spPr>
          <a:xfrm>
            <a:off x="3711040" y="295770"/>
            <a:ext cx="1351819" cy="474227"/>
          </a:xfrm>
          <a:prstGeom prst="round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HR</a:t>
            </a:r>
            <a:r>
              <a:rPr lang="zh-CN" altLang="en-US" dirty="0">
                <a:cs typeface="+mn-ea"/>
                <a:sym typeface="+mn-lt"/>
              </a:rPr>
              <a:t>输入</a:t>
            </a:r>
          </a:p>
        </p:txBody>
      </p:sp>
      <p:sp>
        <p:nvSpPr>
          <p:cNvPr id="14" name="矩形 13">
            <a:extLst>
              <a:ext uri="{FF2B5EF4-FFF2-40B4-BE49-F238E27FC236}">
                <a16:creationId xmlns:a16="http://schemas.microsoft.com/office/drawing/2014/main" id="{AA220E21-2FC8-42DF-A092-A0EA9F911214}"/>
              </a:ext>
            </a:extLst>
          </p:cNvPr>
          <p:cNvSpPr/>
          <p:nvPr/>
        </p:nvSpPr>
        <p:spPr>
          <a:xfrm>
            <a:off x="3515366" y="1595560"/>
            <a:ext cx="1743168" cy="991334"/>
          </a:xfrm>
          <a:prstGeom prst="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修正</a:t>
            </a:r>
            <a:r>
              <a:rPr lang="zh-CN" altLang="en-US" b="1" dirty="0">
                <a:cs typeface="+mn-ea"/>
                <a:sym typeface="+mn-lt"/>
              </a:rPr>
              <a:t>岗位模型</a:t>
            </a:r>
            <a:endParaRPr lang="zh-CN" altLang="en-US" dirty="0">
              <a:cs typeface="+mn-ea"/>
              <a:sym typeface="+mn-lt"/>
            </a:endParaRPr>
          </a:p>
        </p:txBody>
      </p:sp>
      <p:cxnSp>
        <p:nvCxnSpPr>
          <p:cNvPr id="16" name="直接箭头连接符 15">
            <a:extLst>
              <a:ext uri="{FF2B5EF4-FFF2-40B4-BE49-F238E27FC236}">
                <a16:creationId xmlns:a16="http://schemas.microsoft.com/office/drawing/2014/main" id="{6EA9EC57-154A-4567-B885-1E11844D772E}"/>
              </a:ext>
            </a:extLst>
          </p:cNvPr>
          <p:cNvCxnSpPr>
            <a:cxnSpLocks/>
            <a:stCxn id="9" idx="2"/>
            <a:endCxn id="10" idx="0"/>
          </p:cNvCxnSpPr>
          <p:nvPr/>
        </p:nvCxnSpPr>
        <p:spPr>
          <a:xfrm>
            <a:off x="2236177" y="736975"/>
            <a:ext cx="4396" cy="788246"/>
          </a:xfrm>
          <a:prstGeom prst="straightConnector1">
            <a:avLst/>
          </a:prstGeom>
          <a:ln>
            <a:solidFill>
              <a:srgbClr val="FF0000"/>
            </a:solidFill>
            <a:tailEnd type="triangle"/>
          </a:ln>
        </p:spPr>
        <p:style>
          <a:lnRef idx="2">
            <a:schemeClr val="accent1"/>
          </a:lnRef>
          <a:fillRef idx="1">
            <a:schemeClr val="lt1"/>
          </a:fillRef>
          <a:effectRef idx="0">
            <a:schemeClr val="accent1"/>
          </a:effectRef>
          <a:fontRef idx="minor">
            <a:schemeClr val="dk1"/>
          </a:fontRef>
        </p:style>
      </p:cxnSp>
      <p:cxnSp>
        <p:nvCxnSpPr>
          <p:cNvPr id="20" name="直接箭头连接符 19">
            <a:extLst>
              <a:ext uri="{FF2B5EF4-FFF2-40B4-BE49-F238E27FC236}">
                <a16:creationId xmlns:a16="http://schemas.microsoft.com/office/drawing/2014/main" id="{174A377F-EC63-4E08-8ECB-D377C3FF974E}"/>
              </a:ext>
            </a:extLst>
          </p:cNvPr>
          <p:cNvCxnSpPr>
            <a:cxnSpLocks/>
            <a:stCxn id="12" idx="2"/>
            <a:endCxn id="14" idx="0"/>
          </p:cNvCxnSpPr>
          <p:nvPr/>
        </p:nvCxnSpPr>
        <p:spPr>
          <a:xfrm>
            <a:off x="4386950" y="769997"/>
            <a:ext cx="0" cy="825563"/>
          </a:xfrm>
          <a:prstGeom prst="straightConnector1">
            <a:avLst/>
          </a:prstGeom>
          <a:ln>
            <a:solidFill>
              <a:srgbClr val="00B0F0"/>
            </a:solidFill>
            <a:tailEnd type="triangle"/>
          </a:ln>
        </p:spPr>
        <p:style>
          <a:lnRef idx="2">
            <a:schemeClr val="accent1"/>
          </a:lnRef>
          <a:fillRef idx="1">
            <a:schemeClr val="lt1"/>
          </a:fillRef>
          <a:effectRef idx="0">
            <a:schemeClr val="accent1"/>
          </a:effectRef>
          <a:fontRef idx="minor">
            <a:schemeClr val="dk1"/>
          </a:fontRef>
        </p:style>
      </p:cxnSp>
      <p:cxnSp>
        <p:nvCxnSpPr>
          <p:cNvPr id="22" name="连接符: 肘形 21">
            <a:extLst>
              <a:ext uri="{FF2B5EF4-FFF2-40B4-BE49-F238E27FC236}">
                <a16:creationId xmlns:a16="http://schemas.microsoft.com/office/drawing/2014/main" id="{00211F46-C4F3-4FF4-A372-B4D8F6B4ABF5}"/>
              </a:ext>
            </a:extLst>
          </p:cNvPr>
          <p:cNvCxnSpPr>
            <a:cxnSpLocks/>
          </p:cNvCxnSpPr>
          <p:nvPr/>
        </p:nvCxnSpPr>
        <p:spPr>
          <a:xfrm rot="16200000" flipH="1">
            <a:off x="4803684" y="2153162"/>
            <a:ext cx="858584" cy="1726048"/>
          </a:xfrm>
          <a:prstGeom prst="bentConnector2">
            <a:avLst/>
          </a:prstGeom>
          <a:ln>
            <a:solidFill>
              <a:srgbClr val="00B0F0"/>
            </a:solidFill>
            <a:tailEnd type="triangle"/>
          </a:ln>
        </p:spPr>
        <p:style>
          <a:lnRef idx="2">
            <a:schemeClr val="accent1"/>
          </a:lnRef>
          <a:fillRef idx="1">
            <a:schemeClr val="lt1"/>
          </a:fillRef>
          <a:effectRef idx="0">
            <a:schemeClr val="accent1"/>
          </a:effectRef>
          <a:fontRef idx="minor">
            <a:schemeClr val="dk1"/>
          </a:fontRef>
        </p:style>
      </p:cxnSp>
      <p:cxnSp>
        <p:nvCxnSpPr>
          <p:cNvPr id="24" name="直接箭头连接符 23">
            <a:extLst>
              <a:ext uri="{FF2B5EF4-FFF2-40B4-BE49-F238E27FC236}">
                <a16:creationId xmlns:a16="http://schemas.microsoft.com/office/drawing/2014/main" id="{05B71E32-B80D-4690-A508-4D95FB118C3D}"/>
              </a:ext>
            </a:extLst>
          </p:cNvPr>
          <p:cNvCxnSpPr>
            <a:cxnSpLocks/>
            <a:stCxn id="4" idx="2"/>
            <a:endCxn id="5" idx="0"/>
          </p:cNvCxnSpPr>
          <p:nvPr/>
        </p:nvCxnSpPr>
        <p:spPr>
          <a:xfrm>
            <a:off x="6942262" y="770864"/>
            <a:ext cx="0" cy="804429"/>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6" name="直接箭头连接符 25">
            <a:extLst>
              <a:ext uri="{FF2B5EF4-FFF2-40B4-BE49-F238E27FC236}">
                <a16:creationId xmlns:a16="http://schemas.microsoft.com/office/drawing/2014/main" id="{9C2356FF-EFF2-40EC-BAA7-DCCAE897391E}"/>
              </a:ext>
            </a:extLst>
          </p:cNvPr>
          <p:cNvCxnSpPr>
            <a:cxnSpLocks/>
            <a:stCxn id="5" idx="2"/>
            <a:endCxn id="6" idx="0"/>
          </p:cNvCxnSpPr>
          <p:nvPr/>
        </p:nvCxnSpPr>
        <p:spPr>
          <a:xfrm flipH="1">
            <a:off x="6937277" y="2502579"/>
            <a:ext cx="4985" cy="397776"/>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
        <p:nvSpPr>
          <p:cNvPr id="27" name="矩形 26">
            <a:extLst>
              <a:ext uri="{FF2B5EF4-FFF2-40B4-BE49-F238E27FC236}">
                <a16:creationId xmlns:a16="http://schemas.microsoft.com/office/drawing/2014/main" id="{C6B3801E-5839-4989-AA6C-D93205932B1A}"/>
              </a:ext>
            </a:extLst>
          </p:cNvPr>
          <p:cNvSpPr/>
          <p:nvPr/>
        </p:nvSpPr>
        <p:spPr>
          <a:xfrm>
            <a:off x="6144210" y="5614347"/>
            <a:ext cx="1581335" cy="6077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cs typeface="+mn-ea"/>
                <a:sym typeface="+mn-lt"/>
              </a:rPr>
              <a:t>现有</a:t>
            </a:r>
            <a:r>
              <a:rPr lang="zh-CN" altLang="en-US" dirty="0">
                <a:cs typeface="+mn-ea"/>
                <a:sym typeface="+mn-lt"/>
              </a:rPr>
              <a:t>能力维度</a:t>
            </a:r>
            <a:r>
              <a:rPr lang="zh-CN" altLang="en-US" b="1" dirty="0">
                <a:cs typeface="+mn-ea"/>
                <a:sym typeface="+mn-lt"/>
              </a:rPr>
              <a:t>对比</a:t>
            </a:r>
          </a:p>
        </p:txBody>
      </p:sp>
      <p:sp>
        <p:nvSpPr>
          <p:cNvPr id="28" name="矩形 27">
            <a:extLst>
              <a:ext uri="{FF2B5EF4-FFF2-40B4-BE49-F238E27FC236}">
                <a16:creationId xmlns:a16="http://schemas.microsoft.com/office/drawing/2014/main" id="{D88709AF-047E-405A-9545-E0D0EECA3066}"/>
              </a:ext>
            </a:extLst>
          </p:cNvPr>
          <p:cNvSpPr/>
          <p:nvPr/>
        </p:nvSpPr>
        <p:spPr>
          <a:xfrm>
            <a:off x="8296709" y="4933233"/>
            <a:ext cx="2123344" cy="47843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cs typeface="+mn-ea"/>
                <a:sym typeface="+mn-lt"/>
              </a:rPr>
              <a:t>提升点</a:t>
            </a:r>
            <a:r>
              <a:rPr lang="zh-CN" altLang="en-US" dirty="0">
                <a:cs typeface="+mn-ea"/>
                <a:sym typeface="+mn-lt"/>
              </a:rPr>
              <a:t>推荐</a:t>
            </a:r>
          </a:p>
        </p:txBody>
      </p:sp>
      <p:sp>
        <p:nvSpPr>
          <p:cNvPr id="33" name="矩形 32">
            <a:extLst>
              <a:ext uri="{FF2B5EF4-FFF2-40B4-BE49-F238E27FC236}">
                <a16:creationId xmlns:a16="http://schemas.microsoft.com/office/drawing/2014/main" id="{16A233E4-2277-470F-AFEF-C30A1AB9B6AD}"/>
              </a:ext>
            </a:extLst>
          </p:cNvPr>
          <p:cNvSpPr/>
          <p:nvPr/>
        </p:nvSpPr>
        <p:spPr>
          <a:xfrm>
            <a:off x="8354178" y="3984282"/>
            <a:ext cx="2001520" cy="5086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选择</a:t>
            </a:r>
            <a:r>
              <a:rPr lang="zh-CN" altLang="en-US" b="1" dirty="0">
                <a:cs typeface="+mn-ea"/>
                <a:sym typeface="+mn-lt"/>
              </a:rPr>
              <a:t>任务</a:t>
            </a:r>
          </a:p>
        </p:txBody>
      </p:sp>
      <p:sp>
        <p:nvSpPr>
          <p:cNvPr id="36" name="矩形 35">
            <a:extLst>
              <a:ext uri="{FF2B5EF4-FFF2-40B4-BE49-F238E27FC236}">
                <a16:creationId xmlns:a16="http://schemas.microsoft.com/office/drawing/2014/main" id="{A094D383-2BBB-407E-A489-DE25DB745098}"/>
              </a:ext>
            </a:extLst>
          </p:cNvPr>
          <p:cNvSpPr/>
          <p:nvPr/>
        </p:nvSpPr>
        <p:spPr>
          <a:xfrm>
            <a:off x="8557036" y="3113130"/>
            <a:ext cx="1595804" cy="46166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完成</a:t>
            </a:r>
            <a:r>
              <a:rPr lang="zh-CN" altLang="en-US" b="1" dirty="0">
                <a:cs typeface="+mn-ea"/>
                <a:sym typeface="+mn-lt"/>
              </a:rPr>
              <a:t>任务</a:t>
            </a:r>
          </a:p>
        </p:txBody>
      </p:sp>
      <p:sp>
        <p:nvSpPr>
          <p:cNvPr id="37" name="矩形 36">
            <a:extLst>
              <a:ext uri="{FF2B5EF4-FFF2-40B4-BE49-F238E27FC236}">
                <a16:creationId xmlns:a16="http://schemas.microsoft.com/office/drawing/2014/main" id="{4E00155A-333F-4759-9961-34B0292A8401}"/>
              </a:ext>
            </a:extLst>
          </p:cNvPr>
          <p:cNvSpPr/>
          <p:nvPr/>
        </p:nvSpPr>
        <p:spPr>
          <a:xfrm>
            <a:off x="8614186" y="2219324"/>
            <a:ext cx="1481503" cy="55245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上传</a:t>
            </a:r>
            <a:r>
              <a:rPr lang="zh-CN" altLang="en-US" b="1" dirty="0">
                <a:cs typeface="+mn-ea"/>
                <a:sym typeface="+mn-lt"/>
              </a:rPr>
              <a:t>凭证</a:t>
            </a:r>
          </a:p>
        </p:txBody>
      </p:sp>
      <p:sp>
        <p:nvSpPr>
          <p:cNvPr id="38" name="矩形 37">
            <a:extLst>
              <a:ext uri="{FF2B5EF4-FFF2-40B4-BE49-F238E27FC236}">
                <a16:creationId xmlns:a16="http://schemas.microsoft.com/office/drawing/2014/main" id="{4EF3211D-F195-4AE9-AA3F-8A8CDBA9FA09}"/>
              </a:ext>
            </a:extLst>
          </p:cNvPr>
          <p:cNvSpPr/>
          <p:nvPr/>
        </p:nvSpPr>
        <p:spPr>
          <a:xfrm>
            <a:off x="8609984" y="1281578"/>
            <a:ext cx="1481500" cy="5739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cs typeface="+mn-ea"/>
                <a:sym typeface="+mn-lt"/>
              </a:rPr>
              <a:t>模型</a:t>
            </a:r>
            <a:r>
              <a:rPr lang="zh-CN" altLang="en-US" b="1" dirty="0">
                <a:cs typeface="+mn-ea"/>
                <a:sym typeface="+mn-lt"/>
              </a:rPr>
              <a:t>更新</a:t>
            </a:r>
          </a:p>
        </p:txBody>
      </p:sp>
      <p:cxnSp>
        <p:nvCxnSpPr>
          <p:cNvPr id="40" name="直接箭头连接符 39">
            <a:extLst>
              <a:ext uri="{FF2B5EF4-FFF2-40B4-BE49-F238E27FC236}">
                <a16:creationId xmlns:a16="http://schemas.microsoft.com/office/drawing/2014/main" id="{16715C15-A89B-45AA-ABD2-21D75DC865CC}"/>
              </a:ext>
            </a:extLst>
          </p:cNvPr>
          <p:cNvCxnSpPr>
            <a:cxnSpLocks/>
            <a:stCxn id="33" idx="0"/>
            <a:endCxn id="36" idx="2"/>
          </p:cNvCxnSpPr>
          <p:nvPr/>
        </p:nvCxnSpPr>
        <p:spPr>
          <a:xfrm flipV="1">
            <a:off x="9354938" y="3574795"/>
            <a:ext cx="0" cy="409487"/>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2" name="直接箭头连接符 41">
            <a:extLst>
              <a:ext uri="{FF2B5EF4-FFF2-40B4-BE49-F238E27FC236}">
                <a16:creationId xmlns:a16="http://schemas.microsoft.com/office/drawing/2014/main" id="{EA1BE5D8-A4E4-4D7D-A7DE-340474665FEF}"/>
              </a:ext>
            </a:extLst>
          </p:cNvPr>
          <p:cNvCxnSpPr>
            <a:cxnSpLocks/>
            <a:stCxn id="36" idx="0"/>
            <a:endCxn id="37" idx="2"/>
          </p:cNvCxnSpPr>
          <p:nvPr/>
        </p:nvCxnSpPr>
        <p:spPr>
          <a:xfrm flipV="1">
            <a:off x="9354938" y="2771783"/>
            <a:ext cx="0" cy="341347"/>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4" name="直接箭头连接符 43">
            <a:extLst>
              <a:ext uri="{FF2B5EF4-FFF2-40B4-BE49-F238E27FC236}">
                <a16:creationId xmlns:a16="http://schemas.microsoft.com/office/drawing/2014/main" id="{019FC0AA-D390-4519-8191-D57E56089F30}"/>
              </a:ext>
            </a:extLst>
          </p:cNvPr>
          <p:cNvCxnSpPr>
            <a:cxnSpLocks/>
            <a:stCxn id="37" idx="0"/>
            <a:endCxn id="38" idx="2"/>
          </p:cNvCxnSpPr>
          <p:nvPr/>
        </p:nvCxnSpPr>
        <p:spPr>
          <a:xfrm flipH="1" flipV="1">
            <a:off x="9350734" y="1855479"/>
            <a:ext cx="4204" cy="363845"/>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
        <p:nvSpPr>
          <p:cNvPr id="45" name="矩形: 圆角 44">
            <a:extLst>
              <a:ext uri="{FF2B5EF4-FFF2-40B4-BE49-F238E27FC236}">
                <a16:creationId xmlns:a16="http://schemas.microsoft.com/office/drawing/2014/main" id="{7B59B0C5-BEE6-462A-9088-8B51D727DFDC}"/>
              </a:ext>
            </a:extLst>
          </p:cNvPr>
          <p:cNvSpPr/>
          <p:nvPr/>
        </p:nvSpPr>
        <p:spPr>
          <a:xfrm>
            <a:off x="8358779" y="302176"/>
            <a:ext cx="1989015" cy="461413"/>
          </a:xfrm>
          <a:prstGeom prst="round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highlight>
                  <a:srgbClr val="FFFF00"/>
                </a:highlight>
                <a:cs typeface="+mn-ea"/>
                <a:sym typeface="+mn-lt"/>
              </a:rPr>
              <a:t>HR</a:t>
            </a:r>
            <a:r>
              <a:rPr lang="zh-CN" altLang="en-US" dirty="0">
                <a:highlight>
                  <a:srgbClr val="FFFF00"/>
                </a:highlight>
                <a:cs typeface="+mn-ea"/>
                <a:sym typeface="+mn-lt"/>
              </a:rPr>
              <a:t>面试学生</a:t>
            </a:r>
          </a:p>
        </p:txBody>
      </p:sp>
      <p:cxnSp>
        <p:nvCxnSpPr>
          <p:cNvPr id="55" name="直接箭头连接符 54">
            <a:extLst>
              <a:ext uri="{FF2B5EF4-FFF2-40B4-BE49-F238E27FC236}">
                <a16:creationId xmlns:a16="http://schemas.microsoft.com/office/drawing/2014/main" id="{A06B1618-B0B2-4073-B214-2D1847DB807E}"/>
              </a:ext>
            </a:extLst>
          </p:cNvPr>
          <p:cNvCxnSpPr>
            <a:cxnSpLocks/>
            <a:stCxn id="28" idx="0"/>
            <a:endCxn id="33" idx="2"/>
          </p:cNvCxnSpPr>
          <p:nvPr/>
        </p:nvCxnSpPr>
        <p:spPr>
          <a:xfrm flipH="1" flipV="1">
            <a:off x="9354938" y="4492912"/>
            <a:ext cx="3443" cy="44032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
        <p:nvSpPr>
          <p:cNvPr id="77" name="矩形 76">
            <a:extLst>
              <a:ext uri="{FF2B5EF4-FFF2-40B4-BE49-F238E27FC236}">
                <a16:creationId xmlns:a16="http://schemas.microsoft.com/office/drawing/2014/main" id="{033E55FD-844D-404B-B3ED-E9FB5F0229B2}"/>
              </a:ext>
            </a:extLst>
          </p:cNvPr>
          <p:cNvSpPr/>
          <p:nvPr/>
        </p:nvSpPr>
        <p:spPr>
          <a:xfrm>
            <a:off x="5910123" y="4445809"/>
            <a:ext cx="2049510" cy="9658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highlight>
                  <a:srgbClr val="FFFF00"/>
                </a:highlight>
                <a:cs typeface="+mn-ea"/>
                <a:sym typeface="+mn-lt"/>
              </a:rPr>
              <a:t>岗位</a:t>
            </a:r>
            <a:r>
              <a:rPr lang="zh-CN" altLang="en-US" b="1" dirty="0">
                <a:highlight>
                  <a:srgbClr val="FFFF00"/>
                </a:highlight>
                <a:cs typeface="+mn-ea"/>
                <a:sym typeface="+mn-lt"/>
              </a:rPr>
              <a:t>能力</a:t>
            </a:r>
            <a:r>
              <a:rPr lang="zh-CN" altLang="en-US" dirty="0">
                <a:highlight>
                  <a:srgbClr val="FFFF00"/>
                </a:highlight>
                <a:cs typeface="+mn-ea"/>
                <a:sym typeface="+mn-lt"/>
              </a:rPr>
              <a:t>维度</a:t>
            </a:r>
            <a:r>
              <a:rPr lang="zh-CN" altLang="en-US" b="1" dirty="0">
                <a:highlight>
                  <a:srgbClr val="FFFF00"/>
                </a:highlight>
                <a:cs typeface="+mn-ea"/>
                <a:sym typeface="+mn-lt"/>
              </a:rPr>
              <a:t>期望值</a:t>
            </a:r>
            <a:r>
              <a:rPr lang="zh-CN" altLang="en-US" dirty="0">
                <a:highlight>
                  <a:srgbClr val="FFFF00"/>
                </a:highlight>
                <a:cs typeface="+mn-ea"/>
                <a:sym typeface="+mn-lt"/>
              </a:rPr>
              <a:t>展示</a:t>
            </a:r>
            <a:endParaRPr lang="zh-CN" altLang="en-US" b="1" dirty="0">
              <a:highlight>
                <a:srgbClr val="FFFF00"/>
              </a:highlight>
              <a:cs typeface="+mn-ea"/>
              <a:sym typeface="+mn-lt"/>
            </a:endParaRPr>
          </a:p>
        </p:txBody>
      </p:sp>
      <p:cxnSp>
        <p:nvCxnSpPr>
          <p:cNvPr id="78" name="直接箭头连接符 77">
            <a:extLst>
              <a:ext uri="{FF2B5EF4-FFF2-40B4-BE49-F238E27FC236}">
                <a16:creationId xmlns:a16="http://schemas.microsoft.com/office/drawing/2014/main" id="{A91BEB9D-9DD7-48F3-9350-9F3FF505718D}"/>
              </a:ext>
            </a:extLst>
          </p:cNvPr>
          <p:cNvCxnSpPr>
            <a:cxnSpLocks/>
            <a:stCxn id="6" idx="2"/>
            <a:endCxn id="77" idx="0"/>
          </p:cNvCxnSpPr>
          <p:nvPr/>
        </p:nvCxnSpPr>
        <p:spPr>
          <a:xfrm flipH="1">
            <a:off x="6934878" y="3990601"/>
            <a:ext cx="2399" cy="455208"/>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84" name="直接箭头连接符 83">
            <a:extLst>
              <a:ext uri="{FF2B5EF4-FFF2-40B4-BE49-F238E27FC236}">
                <a16:creationId xmlns:a16="http://schemas.microsoft.com/office/drawing/2014/main" id="{7D6335A8-F6EE-468C-A1EB-B0759396426E}"/>
              </a:ext>
            </a:extLst>
          </p:cNvPr>
          <p:cNvCxnSpPr>
            <a:cxnSpLocks/>
            <a:stCxn id="77" idx="2"/>
            <a:endCxn id="27" idx="0"/>
          </p:cNvCxnSpPr>
          <p:nvPr/>
        </p:nvCxnSpPr>
        <p:spPr>
          <a:xfrm>
            <a:off x="6934878" y="5411665"/>
            <a:ext cx="0" cy="202682"/>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92" name="连接符: 肘形 91">
            <a:extLst>
              <a:ext uri="{FF2B5EF4-FFF2-40B4-BE49-F238E27FC236}">
                <a16:creationId xmlns:a16="http://schemas.microsoft.com/office/drawing/2014/main" id="{4E1448FA-903D-4EC3-BA0E-CC24D02C2EFB}"/>
              </a:ext>
            </a:extLst>
          </p:cNvPr>
          <p:cNvCxnSpPr>
            <a:cxnSpLocks/>
            <a:endCxn id="77" idx="1"/>
          </p:cNvCxnSpPr>
          <p:nvPr/>
        </p:nvCxnSpPr>
        <p:spPr>
          <a:xfrm>
            <a:off x="4375636" y="3453801"/>
            <a:ext cx="1534487" cy="1474936"/>
          </a:xfrm>
          <a:prstGeom prst="bentConnector3">
            <a:avLst>
              <a:gd name="adj1" fmla="val -1411"/>
            </a:avLst>
          </a:prstGeom>
          <a:ln>
            <a:solidFill>
              <a:srgbClr val="00B0F0"/>
            </a:solidFill>
            <a:tailEnd type="triangle"/>
          </a:ln>
        </p:spPr>
        <p:style>
          <a:lnRef idx="2">
            <a:schemeClr val="accent1"/>
          </a:lnRef>
          <a:fillRef idx="1">
            <a:schemeClr val="lt1"/>
          </a:fillRef>
          <a:effectRef idx="0">
            <a:schemeClr val="accent1"/>
          </a:effectRef>
          <a:fontRef idx="minor">
            <a:schemeClr val="dk1"/>
          </a:fontRef>
        </p:style>
      </p:cxnSp>
      <p:sp>
        <p:nvSpPr>
          <p:cNvPr id="99" name="矩形 98">
            <a:extLst>
              <a:ext uri="{FF2B5EF4-FFF2-40B4-BE49-F238E27FC236}">
                <a16:creationId xmlns:a16="http://schemas.microsoft.com/office/drawing/2014/main" id="{14C6AA93-2321-42B8-8A64-8AC4744382F2}"/>
              </a:ext>
            </a:extLst>
          </p:cNvPr>
          <p:cNvSpPr/>
          <p:nvPr/>
        </p:nvSpPr>
        <p:spPr>
          <a:xfrm>
            <a:off x="1466850" y="3075781"/>
            <a:ext cx="1538654" cy="1132011"/>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cs typeface="+mn-ea"/>
                <a:sym typeface="+mn-lt"/>
              </a:rPr>
              <a:t>构建</a:t>
            </a:r>
            <a:r>
              <a:rPr lang="zh-CN" altLang="en-US" dirty="0">
                <a:cs typeface="+mn-ea"/>
                <a:sym typeface="+mn-lt"/>
              </a:rPr>
              <a:t>大学模拟</a:t>
            </a:r>
            <a:r>
              <a:rPr lang="zh-CN" altLang="en-US" b="1" dirty="0">
                <a:cs typeface="+mn-ea"/>
                <a:sym typeface="+mn-lt"/>
              </a:rPr>
              <a:t>游戏</a:t>
            </a:r>
          </a:p>
        </p:txBody>
      </p:sp>
      <p:cxnSp>
        <p:nvCxnSpPr>
          <p:cNvPr id="121" name="连接符: 肘形 120">
            <a:extLst>
              <a:ext uri="{FF2B5EF4-FFF2-40B4-BE49-F238E27FC236}">
                <a16:creationId xmlns:a16="http://schemas.microsoft.com/office/drawing/2014/main" id="{639A40DD-D92B-4B8A-8C60-938547F72C03}"/>
              </a:ext>
            </a:extLst>
          </p:cNvPr>
          <p:cNvCxnSpPr>
            <a:cxnSpLocks/>
            <a:stCxn id="77" idx="3"/>
            <a:endCxn id="6" idx="3"/>
          </p:cNvCxnSpPr>
          <p:nvPr/>
        </p:nvCxnSpPr>
        <p:spPr>
          <a:xfrm flipH="1" flipV="1">
            <a:off x="7761556" y="3445478"/>
            <a:ext cx="198077" cy="1483259"/>
          </a:xfrm>
          <a:prstGeom prst="bentConnector3">
            <a:avLst>
              <a:gd name="adj1" fmla="val -70152"/>
            </a:avLst>
          </a:prstGeom>
          <a:ln>
            <a:tailEnd type="triangle"/>
          </a:ln>
        </p:spPr>
        <p:style>
          <a:lnRef idx="2">
            <a:schemeClr val="accent1"/>
          </a:lnRef>
          <a:fillRef idx="1">
            <a:schemeClr val="lt1"/>
          </a:fillRef>
          <a:effectRef idx="0">
            <a:schemeClr val="accent1"/>
          </a:effectRef>
          <a:fontRef idx="minor">
            <a:schemeClr val="dk1"/>
          </a:fontRef>
        </p:style>
      </p:cxnSp>
      <p:sp>
        <p:nvSpPr>
          <p:cNvPr id="124" name="文本框 123">
            <a:extLst>
              <a:ext uri="{FF2B5EF4-FFF2-40B4-BE49-F238E27FC236}">
                <a16:creationId xmlns:a16="http://schemas.microsoft.com/office/drawing/2014/main" id="{07B13E11-9774-4E33-A4D2-8DD4D51EDD7B}"/>
              </a:ext>
            </a:extLst>
          </p:cNvPr>
          <p:cNvSpPr txBox="1"/>
          <p:nvPr/>
        </p:nvSpPr>
        <p:spPr>
          <a:xfrm>
            <a:off x="7089878" y="3943850"/>
            <a:ext cx="1211334" cy="461665"/>
          </a:xfrm>
          <a:prstGeom prst="rect">
            <a:avLst/>
          </a:prstGeom>
          <a:noFill/>
        </p:spPr>
        <p:txBody>
          <a:bodyPr wrap="square" rtlCol="0">
            <a:spAutoFit/>
          </a:bodyPr>
          <a:lstStyle/>
          <a:p>
            <a:r>
              <a:rPr lang="zh-CN" altLang="en-US" dirty="0">
                <a:latin typeface="+mj-ea"/>
                <a:ea typeface="+mj-ea"/>
              </a:rPr>
              <a:t>再尝试</a:t>
            </a:r>
          </a:p>
        </p:txBody>
      </p:sp>
      <p:cxnSp>
        <p:nvCxnSpPr>
          <p:cNvPr id="54" name="直接箭头连接符 53">
            <a:extLst>
              <a:ext uri="{FF2B5EF4-FFF2-40B4-BE49-F238E27FC236}">
                <a16:creationId xmlns:a16="http://schemas.microsoft.com/office/drawing/2014/main" id="{DE55444B-DD98-4048-B733-0A014CE08FA7}"/>
              </a:ext>
            </a:extLst>
          </p:cNvPr>
          <p:cNvCxnSpPr>
            <a:cxnSpLocks/>
            <a:endCxn id="6" idx="1"/>
          </p:cNvCxnSpPr>
          <p:nvPr/>
        </p:nvCxnSpPr>
        <p:spPr>
          <a:xfrm flipV="1">
            <a:off x="3005504" y="3445478"/>
            <a:ext cx="3107494" cy="8323"/>
          </a:xfrm>
          <a:prstGeom prst="straightConnector1">
            <a:avLst/>
          </a:prstGeom>
          <a:ln>
            <a:solidFill>
              <a:srgbClr val="FF0000"/>
            </a:solidFill>
            <a:tailEnd type="triangle"/>
          </a:ln>
        </p:spPr>
        <p:style>
          <a:lnRef idx="2">
            <a:schemeClr val="accent1"/>
          </a:lnRef>
          <a:fillRef idx="1">
            <a:schemeClr val="lt1"/>
          </a:fillRef>
          <a:effectRef idx="0">
            <a:schemeClr val="accent1"/>
          </a:effectRef>
          <a:fontRef idx="minor">
            <a:schemeClr val="dk1"/>
          </a:fontRef>
        </p:style>
      </p:cxnSp>
      <p:cxnSp>
        <p:nvCxnSpPr>
          <p:cNvPr id="72" name="直接箭头连接符 71">
            <a:extLst>
              <a:ext uri="{FF2B5EF4-FFF2-40B4-BE49-F238E27FC236}">
                <a16:creationId xmlns:a16="http://schemas.microsoft.com/office/drawing/2014/main" id="{EB90BCA5-D4B7-4E16-886A-E82AFB7F7234}"/>
              </a:ext>
            </a:extLst>
          </p:cNvPr>
          <p:cNvCxnSpPr>
            <a:cxnSpLocks/>
            <a:stCxn id="38" idx="0"/>
            <a:endCxn id="45" idx="2"/>
          </p:cNvCxnSpPr>
          <p:nvPr/>
        </p:nvCxnSpPr>
        <p:spPr>
          <a:xfrm flipV="1">
            <a:off x="9350734" y="763589"/>
            <a:ext cx="2553" cy="517989"/>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65" name="直接箭头连接符 64">
            <a:extLst>
              <a:ext uri="{FF2B5EF4-FFF2-40B4-BE49-F238E27FC236}">
                <a16:creationId xmlns:a16="http://schemas.microsoft.com/office/drawing/2014/main" id="{B0A6B064-E772-4E40-A8A7-F7743F5E7EDE}"/>
              </a:ext>
            </a:extLst>
          </p:cNvPr>
          <p:cNvCxnSpPr>
            <a:stCxn id="10" idx="3"/>
            <a:endCxn id="14" idx="1"/>
          </p:cNvCxnSpPr>
          <p:nvPr/>
        </p:nvCxnSpPr>
        <p:spPr bwMode="auto">
          <a:xfrm>
            <a:off x="3009900" y="2091227"/>
            <a:ext cx="505466" cy="0"/>
          </a:xfrm>
          <a:prstGeom prst="straightConnector1">
            <a:avLst/>
          </a:prstGeom>
          <a:ln>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68" name="直接箭头连接符 67">
            <a:extLst>
              <a:ext uri="{FF2B5EF4-FFF2-40B4-BE49-F238E27FC236}">
                <a16:creationId xmlns:a16="http://schemas.microsoft.com/office/drawing/2014/main" id="{A9B2D5B2-D9BE-4659-AABF-69B716901EF3}"/>
              </a:ext>
            </a:extLst>
          </p:cNvPr>
          <p:cNvCxnSpPr>
            <a:stCxn id="10" idx="2"/>
            <a:endCxn id="99" idx="0"/>
          </p:cNvCxnSpPr>
          <p:nvPr/>
        </p:nvCxnSpPr>
        <p:spPr bwMode="auto">
          <a:xfrm flipH="1">
            <a:off x="2236177" y="2657232"/>
            <a:ext cx="4396" cy="418549"/>
          </a:xfrm>
          <a:prstGeom prst="straightConnector1">
            <a:avLst/>
          </a:prstGeom>
          <a:ln>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sp>
        <p:nvSpPr>
          <p:cNvPr id="98" name="文本框 97">
            <a:extLst>
              <a:ext uri="{FF2B5EF4-FFF2-40B4-BE49-F238E27FC236}">
                <a16:creationId xmlns:a16="http://schemas.microsoft.com/office/drawing/2014/main" id="{CCD343A1-652F-4DDA-8618-B71969B66260}"/>
              </a:ext>
            </a:extLst>
          </p:cNvPr>
          <p:cNvSpPr txBox="1"/>
          <p:nvPr/>
        </p:nvSpPr>
        <p:spPr>
          <a:xfrm>
            <a:off x="10547743" y="3192022"/>
            <a:ext cx="1488116" cy="830997"/>
          </a:xfrm>
          <a:prstGeom prst="rect">
            <a:avLst/>
          </a:prstGeom>
          <a:noFill/>
        </p:spPr>
        <p:txBody>
          <a:bodyPr wrap="square" rtlCol="0">
            <a:spAutoFit/>
          </a:bodyPr>
          <a:lstStyle/>
          <a:p>
            <a:r>
              <a:rPr lang="zh-CN" altLang="en-US" dirty="0">
                <a:latin typeface="+mj-ea"/>
                <a:ea typeface="+mj-ea"/>
              </a:rPr>
              <a:t>能力提升</a:t>
            </a:r>
            <a:endParaRPr lang="en-US" altLang="zh-CN" dirty="0">
              <a:latin typeface="+mj-ea"/>
              <a:ea typeface="+mj-ea"/>
            </a:endParaRPr>
          </a:p>
          <a:p>
            <a:r>
              <a:rPr lang="zh-CN" altLang="en-US" dirty="0">
                <a:latin typeface="+mj-ea"/>
                <a:ea typeface="+mj-ea"/>
              </a:rPr>
              <a:t>模块</a:t>
            </a:r>
          </a:p>
        </p:txBody>
      </p:sp>
      <p:sp>
        <p:nvSpPr>
          <p:cNvPr id="102" name="文本框 101">
            <a:extLst>
              <a:ext uri="{FF2B5EF4-FFF2-40B4-BE49-F238E27FC236}">
                <a16:creationId xmlns:a16="http://schemas.microsoft.com/office/drawing/2014/main" id="{4516F7B5-54C6-4671-BFF4-DC2BF121DC45}"/>
              </a:ext>
            </a:extLst>
          </p:cNvPr>
          <p:cNvSpPr txBox="1"/>
          <p:nvPr/>
        </p:nvSpPr>
        <p:spPr>
          <a:xfrm>
            <a:off x="2576372" y="4490795"/>
            <a:ext cx="1415772" cy="461665"/>
          </a:xfrm>
          <a:prstGeom prst="rect">
            <a:avLst/>
          </a:prstGeom>
          <a:noFill/>
        </p:spPr>
        <p:txBody>
          <a:bodyPr wrap="none" rtlCol="0">
            <a:spAutoFit/>
          </a:bodyPr>
          <a:lstStyle/>
          <a:p>
            <a:r>
              <a:rPr lang="zh-CN" altLang="en-US" dirty="0">
                <a:latin typeface="+mj-ea"/>
                <a:ea typeface="+mj-ea"/>
              </a:rPr>
              <a:t>建模模块</a:t>
            </a:r>
          </a:p>
        </p:txBody>
      </p:sp>
      <p:cxnSp>
        <p:nvCxnSpPr>
          <p:cNvPr id="111" name="连接符: 肘形 110">
            <a:extLst>
              <a:ext uri="{FF2B5EF4-FFF2-40B4-BE49-F238E27FC236}">
                <a16:creationId xmlns:a16="http://schemas.microsoft.com/office/drawing/2014/main" id="{104BC206-9BB7-4C0D-A1EA-5C5E5FFC804E}"/>
              </a:ext>
            </a:extLst>
          </p:cNvPr>
          <p:cNvCxnSpPr>
            <a:cxnSpLocks/>
            <a:stCxn id="14" idx="3"/>
            <a:endCxn id="45" idx="0"/>
          </p:cNvCxnSpPr>
          <p:nvPr/>
        </p:nvCxnSpPr>
        <p:spPr bwMode="auto">
          <a:xfrm flipV="1">
            <a:off x="5258534" y="302176"/>
            <a:ext cx="4094753" cy="1789051"/>
          </a:xfrm>
          <a:prstGeom prst="bentConnector4">
            <a:avLst>
              <a:gd name="adj1" fmla="val 6439"/>
              <a:gd name="adj2" fmla="val 112778"/>
            </a:avLst>
          </a:prstGeom>
          <a:ln>
            <a:solidFill>
              <a:srgbClr val="00B0F0"/>
            </a:solidFill>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69" name="连接符: 肘形 168">
            <a:extLst>
              <a:ext uri="{FF2B5EF4-FFF2-40B4-BE49-F238E27FC236}">
                <a16:creationId xmlns:a16="http://schemas.microsoft.com/office/drawing/2014/main" id="{41966D8A-6950-4626-9463-38F1D62F29DA}"/>
              </a:ext>
            </a:extLst>
          </p:cNvPr>
          <p:cNvCxnSpPr>
            <a:cxnSpLocks/>
            <a:stCxn id="27" idx="3"/>
            <a:endCxn id="97" idx="2"/>
          </p:cNvCxnSpPr>
          <p:nvPr/>
        </p:nvCxnSpPr>
        <p:spPr>
          <a:xfrm flipV="1">
            <a:off x="7725545" y="5648777"/>
            <a:ext cx="1625189" cy="269447"/>
          </a:xfrm>
          <a:prstGeom prst="bentConnector2">
            <a:avLst/>
          </a:prstGeom>
          <a:ln>
            <a:tailEnd type="triangle"/>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796157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F2B21-EC4B-4E2A-A33D-CEEBEC5D6C4E}"/>
              </a:ext>
            </a:extLst>
          </p:cNvPr>
          <p:cNvSpPr>
            <a:spLocks noGrp="1"/>
          </p:cNvSpPr>
          <p:nvPr>
            <p:ph type="title"/>
          </p:nvPr>
        </p:nvSpPr>
        <p:spPr>
          <a:xfrm>
            <a:off x="991340" y="160337"/>
            <a:ext cx="10972800" cy="1143000"/>
          </a:xfrm>
        </p:spPr>
        <p:txBody>
          <a:bodyPr/>
          <a:lstStyle/>
          <a:p>
            <a:r>
              <a:rPr lang="zh-CN" altLang="en-US" dirty="0">
                <a:latin typeface="+mn-lt"/>
                <a:ea typeface="+mn-ea"/>
                <a:cs typeface="+mn-ea"/>
                <a:sym typeface="+mn-lt"/>
              </a:rPr>
              <a:t>听起来像个领英，有什么优势？</a:t>
            </a:r>
          </a:p>
        </p:txBody>
      </p:sp>
      <p:sp>
        <p:nvSpPr>
          <p:cNvPr id="4" name="文本占位符 3">
            <a:extLst>
              <a:ext uri="{FF2B5EF4-FFF2-40B4-BE49-F238E27FC236}">
                <a16:creationId xmlns:a16="http://schemas.microsoft.com/office/drawing/2014/main" id="{348734B8-9A2D-48A6-8F75-EC924AA70F8A}"/>
              </a:ext>
            </a:extLst>
          </p:cNvPr>
          <p:cNvSpPr>
            <a:spLocks noGrp="1"/>
          </p:cNvSpPr>
          <p:nvPr>
            <p:ph type="body" idx="1"/>
          </p:nvPr>
        </p:nvSpPr>
        <p:spPr>
          <a:xfrm>
            <a:off x="991340" y="1535113"/>
            <a:ext cx="5386917" cy="639762"/>
          </a:xfrm>
        </p:spPr>
        <p:txBody>
          <a:bodyPr/>
          <a:lstStyle/>
          <a:p>
            <a:r>
              <a:rPr lang="zh-CN" altLang="en-US" dirty="0">
                <a:cs typeface="+mn-ea"/>
                <a:sym typeface="+mn-lt"/>
              </a:rPr>
              <a:t>链学</a:t>
            </a:r>
          </a:p>
        </p:txBody>
      </p:sp>
      <p:sp>
        <p:nvSpPr>
          <p:cNvPr id="5" name="内容占位符 4">
            <a:extLst>
              <a:ext uri="{FF2B5EF4-FFF2-40B4-BE49-F238E27FC236}">
                <a16:creationId xmlns:a16="http://schemas.microsoft.com/office/drawing/2014/main" id="{97BF4F6F-D1A0-4440-9BC1-D4D947D727A8}"/>
              </a:ext>
            </a:extLst>
          </p:cNvPr>
          <p:cNvSpPr>
            <a:spLocks noGrp="1"/>
          </p:cNvSpPr>
          <p:nvPr>
            <p:ph sz="half" idx="2"/>
          </p:nvPr>
        </p:nvSpPr>
        <p:spPr>
          <a:xfrm>
            <a:off x="991340" y="2174875"/>
            <a:ext cx="5386917" cy="3951288"/>
          </a:xfrm>
        </p:spPr>
        <p:txBody>
          <a:bodyPr/>
          <a:lstStyle/>
          <a:p>
            <a:pPr>
              <a:buFont typeface="Arial" panose="020B0604020202020204" pitchFamily="34" charset="0"/>
              <a:buChar char="•"/>
            </a:pPr>
            <a:r>
              <a:rPr lang="zh-CN" altLang="en-US" dirty="0">
                <a:solidFill>
                  <a:srgbClr val="FF0000"/>
                </a:solidFill>
                <a:cs typeface="+mn-ea"/>
                <a:sym typeface="+mn-lt"/>
              </a:rPr>
              <a:t>基于西浦实际，服务西浦同学</a:t>
            </a:r>
            <a:endParaRPr lang="en-US" altLang="zh-CN" dirty="0">
              <a:solidFill>
                <a:srgbClr val="FF0000"/>
              </a:solidFill>
              <a:cs typeface="+mn-ea"/>
              <a:sym typeface="+mn-lt"/>
            </a:endParaRPr>
          </a:p>
          <a:p>
            <a:pPr>
              <a:buFont typeface="Arial" panose="020B0604020202020204" pitchFamily="34" charset="0"/>
              <a:buChar char="•"/>
            </a:pPr>
            <a:r>
              <a:rPr lang="zh-CN" altLang="en-US" dirty="0">
                <a:solidFill>
                  <a:srgbClr val="FF0000"/>
                </a:solidFill>
                <a:cs typeface="+mn-ea"/>
                <a:sym typeface="+mn-lt"/>
              </a:rPr>
              <a:t>职业</a:t>
            </a:r>
            <a:r>
              <a:rPr lang="zh-CN" altLang="en-US" b="1" dirty="0">
                <a:solidFill>
                  <a:srgbClr val="FF0000"/>
                </a:solidFill>
                <a:cs typeface="+mn-ea"/>
                <a:sym typeface="+mn-lt"/>
              </a:rPr>
              <a:t>生涯规划成长平台</a:t>
            </a:r>
            <a:endParaRPr lang="en-US" altLang="zh-CN" b="1" dirty="0">
              <a:solidFill>
                <a:srgbClr val="FF0000"/>
              </a:solidFill>
              <a:cs typeface="+mn-ea"/>
              <a:sym typeface="+mn-lt"/>
            </a:endParaRPr>
          </a:p>
          <a:p>
            <a:pPr>
              <a:buFont typeface="Arial" panose="020B0604020202020204" pitchFamily="34" charset="0"/>
              <a:buChar char="•"/>
            </a:pPr>
            <a:r>
              <a:rPr lang="zh-CN" altLang="en-US" dirty="0">
                <a:solidFill>
                  <a:srgbClr val="FF0000"/>
                </a:solidFill>
                <a:cs typeface="+mn-ea"/>
                <a:sym typeface="+mn-lt"/>
              </a:rPr>
              <a:t>个性化地帮助学生发现，了解和弥补职业发展的能力</a:t>
            </a:r>
            <a:r>
              <a:rPr lang="en-US" altLang="zh-CN" dirty="0">
                <a:solidFill>
                  <a:srgbClr val="FF0000"/>
                </a:solidFill>
                <a:cs typeface="+mn-ea"/>
                <a:sym typeface="+mn-lt"/>
              </a:rPr>
              <a:t>Gap</a:t>
            </a:r>
          </a:p>
          <a:p>
            <a:pPr>
              <a:buFont typeface="Arial" panose="020B0604020202020204" pitchFamily="34" charset="0"/>
              <a:buChar char="•"/>
            </a:pPr>
            <a:r>
              <a:rPr lang="zh-CN" altLang="en-US" dirty="0">
                <a:solidFill>
                  <a:srgbClr val="FF0000"/>
                </a:solidFill>
                <a:cs typeface="+mn-ea"/>
                <a:sym typeface="+mn-lt"/>
              </a:rPr>
              <a:t>整合学校工业企业定制化培养和太仓融合式培养模式，与西浦</a:t>
            </a:r>
            <a:r>
              <a:rPr lang="en-US" altLang="zh-CN" dirty="0">
                <a:solidFill>
                  <a:srgbClr val="FF0000"/>
                </a:solidFill>
                <a:cs typeface="+mn-ea"/>
                <a:sym typeface="+mn-lt"/>
              </a:rPr>
              <a:t>2.0</a:t>
            </a:r>
            <a:r>
              <a:rPr lang="zh-CN" altLang="en-US" dirty="0">
                <a:solidFill>
                  <a:srgbClr val="FF0000"/>
                </a:solidFill>
                <a:cs typeface="+mn-ea"/>
                <a:sym typeface="+mn-lt"/>
              </a:rPr>
              <a:t>建设共同成长！</a:t>
            </a:r>
            <a:endParaRPr lang="en-US" altLang="zh-CN" dirty="0">
              <a:solidFill>
                <a:srgbClr val="FF0000"/>
              </a:solidFill>
              <a:cs typeface="+mn-ea"/>
              <a:sym typeface="+mn-lt"/>
            </a:endParaRPr>
          </a:p>
          <a:p>
            <a:pPr>
              <a:buFont typeface="Arial" panose="020B0604020202020204" pitchFamily="34" charset="0"/>
              <a:buChar char="•"/>
            </a:pPr>
            <a:endParaRPr lang="en-US" altLang="zh-CN" dirty="0">
              <a:solidFill>
                <a:srgbClr val="FF0000"/>
              </a:solidFill>
              <a:cs typeface="+mn-ea"/>
              <a:sym typeface="+mn-lt"/>
            </a:endParaRPr>
          </a:p>
          <a:p>
            <a:pPr>
              <a:buFont typeface="Arial" panose="020B0604020202020204" pitchFamily="34" charset="0"/>
              <a:buChar char="•"/>
            </a:pPr>
            <a:endParaRPr lang="zh-CN" altLang="en-US" dirty="0">
              <a:cs typeface="+mn-ea"/>
              <a:sym typeface="+mn-lt"/>
            </a:endParaRPr>
          </a:p>
        </p:txBody>
      </p:sp>
      <p:sp>
        <p:nvSpPr>
          <p:cNvPr id="6" name="文本占位符 5">
            <a:extLst>
              <a:ext uri="{FF2B5EF4-FFF2-40B4-BE49-F238E27FC236}">
                <a16:creationId xmlns:a16="http://schemas.microsoft.com/office/drawing/2014/main" id="{CF1EEE6E-737B-4EEB-81E6-BD83FA704978}"/>
              </a:ext>
            </a:extLst>
          </p:cNvPr>
          <p:cNvSpPr>
            <a:spLocks noGrp="1"/>
          </p:cNvSpPr>
          <p:nvPr>
            <p:ph type="body" sz="quarter" idx="3"/>
          </p:nvPr>
        </p:nvSpPr>
        <p:spPr/>
        <p:txBody>
          <a:bodyPr/>
          <a:lstStyle/>
          <a:p>
            <a:r>
              <a:rPr lang="zh-CN" altLang="en-US" dirty="0">
                <a:cs typeface="+mn-ea"/>
                <a:sym typeface="+mn-lt"/>
              </a:rPr>
              <a:t>领英</a:t>
            </a:r>
          </a:p>
        </p:txBody>
      </p:sp>
      <p:sp>
        <p:nvSpPr>
          <p:cNvPr id="7" name="内容占位符 6">
            <a:extLst>
              <a:ext uri="{FF2B5EF4-FFF2-40B4-BE49-F238E27FC236}">
                <a16:creationId xmlns:a16="http://schemas.microsoft.com/office/drawing/2014/main" id="{845D0F9A-1132-4BBB-AA9D-6915B5AF4F0E}"/>
              </a:ext>
            </a:extLst>
          </p:cNvPr>
          <p:cNvSpPr>
            <a:spLocks noGrp="1"/>
          </p:cNvSpPr>
          <p:nvPr>
            <p:ph sz="quarter" idx="4"/>
          </p:nvPr>
        </p:nvSpPr>
        <p:spPr/>
        <p:txBody>
          <a:bodyPr/>
          <a:lstStyle/>
          <a:p>
            <a:pPr>
              <a:buFont typeface="Arial" panose="020B0604020202020204" pitchFamily="34" charset="0"/>
              <a:buChar char="•"/>
            </a:pPr>
            <a:r>
              <a:rPr lang="zh-CN" altLang="en-US" dirty="0">
                <a:solidFill>
                  <a:srgbClr val="FF0000"/>
                </a:solidFill>
                <a:cs typeface="+mn-ea"/>
                <a:sym typeface="+mn-lt"/>
              </a:rPr>
              <a:t>全球化的</a:t>
            </a:r>
            <a:endParaRPr lang="en-US" altLang="zh-CN" dirty="0">
              <a:solidFill>
                <a:srgbClr val="FF0000"/>
              </a:solidFill>
              <a:cs typeface="+mn-ea"/>
              <a:sym typeface="+mn-lt"/>
            </a:endParaRPr>
          </a:p>
          <a:p>
            <a:pPr>
              <a:buFont typeface="Arial" panose="020B0604020202020204" pitchFamily="34" charset="0"/>
              <a:buChar char="•"/>
            </a:pPr>
            <a:r>
              <a:rPr lang="zh-CN" altLang="en-US" b="1" dirty="0">
                <a:solidFill>
                  <a:srgbClr val="FF0000"/>
                </a:solidFill>
                <a:cs typeface="+mn-ea"/>
                <a:sym typeface="+mn-lt"/>
              </a:rPr>
              <a:t>职业社交平台</a:t>
            </a:r>
            <a:endParaRPr lang="en-US" altLang="zh-CN" dirty="0">
              <a:solidFill>
                <a:srgbClr val="FF0000"/>
              </a:solidFill>
              <a:cs typeface="+mn-ea"/>
              <a:sym typeface="+mn-lt"/>
            </a:endParaRPr>
          </a:p>
          <a:p>
            <a:pPr>
              <a:buFont typeface="Arial" panose="020B0604020202020204" pitchFamily="34" charset="0"/>
              <a:buChar char="•"/>
            </a:pPr>
            <a:r>
              <a:rPr lang="zh-CN" altLang="en-US" dirty="0">
                <a:cs typeface="+mn-ea"/>
                <a:sym typeface="+mn-lt"/>
              </a:rPr>
              <a:t>智能看到别人的高大上的简历，缺乏清晰职业发展路径</a:t>
            </a:r>
            <a:endParaRPr lang="en-US" altLang="zh-CN" dirty="0">
              <a:cs typeface="+mn-ea"/>
              <a:sym typeface="+mn-lt"/>
            </a:endParaRPr>
          </a:p>
        </p:txBody>
      </p:sp>
    </p:spTree>
    <p:extLst>
      <p:ext uri="{BB962C8B-B14F-4D97-AF65-F5344CB8AC3E}">
        <p14:creationId xmlns:p14="http://schemas.microsoft.com/office/powerpoint/2010/main" val="899957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28173-E0E8-4E69-95D6-A00C06B428A2}"/>
              </a:ext>
            </a:extLst>
          </p:cNvPr>
          <p:cNvSpPr>
            <a:spLocks noGrp="1"/>
          </p:cNvSpPr>
          <p:nvPr>
            <p:ph type="title"/>
          </p:nvPr>
        </p:nvSpPr>
        <p:spPr>
          <a:xfrm>
            <a:off x="1678518" y="260350"/>
            <a:ext cx="9884833" cy="914400"/>
          </a:xfrm>
        </p:spPr>
        <p:txBody>
          <a:bodyPr wrap="square" anchor="b">
            <a:normAutofit/>
          </a:bodyPr>
          <a:lstStyle/>
          <a:p>
            <a:r>
              <a:rPr lang="zh-CN" altLang="en-US"/>
              <a:t>链学就像游戏一样有趣</a:t>
            </a:r>
            <a:r>
              <a:rPr lang="en-US" altLang="zh-CN"/>
              <a:t>~</a:t>
            </a:r>
            <a:endParaRPr lang="zh-CN" altLang="en-US"/>
          </a:p>
        </p:txBody>
      </p:sp>
      <p:sp>
        <p:nvSpPr>
          <p:cNvPr id="3" name="内容占位符 2">
            <a:extLst>
              <a:ext uri="{FF2B5EF4-FFF2-40B4-BE49-F238E27FC236}">
                <a16:creationId xmlns:a16="http://schemas.microsoft.com/office/drawing/2014/main" id="{B293D488-22A6-4A7B-98CE-4C916597BF67}"/>
              </a:ext>
            </a:extLst>
          </p:cNvPr>
          <p:cNvSpPr>
            <a:spLocks noGrp="1"/>
          </p:cNvSpPr>
          <p:nvPr>
            <p:ph sz="half" idx="1"/>
          </p:nvPr>
        </p:nvSpPr>
        <p:spPr>
          <a:xfrm>
            <a:off x="1678518" y="1844675"/>
            <a:ext cx="4794249" cy="3816350"/>
          </a:xfrm>
        </p:spPr>
        <p:txBody>
          <a:bodyPr wrap="square" anchor="t">
            <a:normAutofit/>
          </a:bodyPr>
          <a:lstStyle/>
          <a:p>
            <a:pPr>
              <a:lnSpc>
                <a:spcPct val="90000"/>
              </a:lnSpc>
              <a:buFont typeface="Arial" panose="020B0604020202020204" pitchFamily="34" charset="0"/>
              <a:buChar char="•"/>
            </a:pPr>
            <a:r>
              <a:rPr lang="zh-CN" altLang="en-US" sz="2200" b="1" dirty="0"/>
              <a:t>像个人养成类游戏，激发学生兴趣。</a:t>
            </a:r>
            <a:endParaRPr lang="en-US" altLang="zh-CN" sz="2200" b="1" dirty="0"/>
          </a:p>
          <a:p>
            <a:pPr>
              <a:lnSpc>
                <a:spcPct val="90000"/>
              </a:lnSpc>
              <a:buFont typeface="Arial" panose="020B0604020202020204" pitchFamily="34" charset="0"/>
              <a:buChar char="•"/>
            </a:pPr>
            <a:r>
              <a:rPr lang="zh-CN" altLang="en-US" sz="2200" dirty="0"/>
              <a:t>体验式</a:t>
            </a:r>
            <a:r>
              <a:rPr lang="zh-CN" altLang="en-US" sz="2200" b="1" dirty="0"/>
              <a:t>角色扮演类游戏</a:t>
            </a:r>
            <a:r>
              <a:rPr lang="zh-CN" altLang="en-US" sz="2200" dirty="0"/>
              <a:t>设计，</a:t>
            </a:r>
            <a:r>
              <a:rPr lang="zh-CN" altLang="en-US" sz="2200" b="1" dirty="0"/>
              <a:t>互动</a:t>
            </a:r>
            <a:r>
              <a:rPr lang="zh-CN" altLang="en-US" sz="2200" dirty="0"/>
              <a:t>式和</a:t>
            </a:r>
            <a:r>
              <a:rPr lang="zh-CN" altLang="en-US" sz="2200" b="1" dirty="0"/>
              <a:t>反馈</a:t>
            </a:r>
            <a:r>
              <a:rPr lang="zh-CN" altLang="en-US" sz="2200" dirty="0"/>
              <a:t>式游戏体验增强</a:t>
            </a:r>
            <a:r>
              <a:rPr lang="zh-CN" altLang="en-US" sz="2200" b="1" dirty="0"/>
              <a:t>代入</a:t>
            </a:r>
            <a:r>
              <a:rPr lang="zh-CN" altLang="en-US" sz="2200" dirty="0"/>
              <a:t>感！</a:t>
            </a:r>
            <a:endParaRPr lang="en-US" altLang="zh-CN" sz="2200" dirty="0"/>
          </a:p>
          <a:p>
            <a:pPr>
              <a:lnSpc>
                <a:spcPct val="90000"/>
              </a:lnSpc>
              <a:buFont typeface="Arial" panose="020B0604020202020204" pitchFamily="34" charset="0"/>
              <a:buChar char="•"/>
            </a:pPr>
            <a:r>
              <a:rPr lang="zh-CN" altLang="en-US" sz="2200" dirty="0"/>
              <a:t>根据学生意愿可引入</a:t>
            </a:r>
            <a:r>
              <a:rPr lang="zh-CN" altLang="en-US" sz="2200" b="1" dirty="0"/>
              <a:t>学友</a:t>
            </a:r>
            <a:r>
              <a:rPr lang="zh-CN" altLang="en-US" sz="2200" dirty="0"/>
              <a:t>共同</a:t>
            </a:r>
            <a:r>
              <a:rPr lang="zh-CN" altLang="en-US" sz="2200" b="1" dirty="0"/>
              <a:t>成长</a:t>
            </a:r>
            <a:r>
              <a:rPr lang="zh-CN" altLang="en-US" sz="2200" dirty="0"/>
              <a:t>机制，</a:t>
            </a:r>
            <a:r>
              <a:rPr lang="zh-CN" altLang="en-US" sz="2200" b="1" dirty="0"/>
              <a:t>互促互进</a:t>
            </a:r>
            <a:r>
              <a:rPr lang="zh-CN" altLang="en-US" sz="2200" dirty="0"/>
              <a:t>，</a:t>
            </a:r>
            <a:r>
              <a:rPr lang="zh-CN" altLang="en-US" sz="2200" b="1" dirty="0"/>
              <a:t>一同成长</a:t>
            </a:r>
            <a:r>
              <a:rPr lang="zh-CN" altLang="en-US" sz="2200" dirty="0"/>
              <a:t>。</a:t>
            </a:r>
            <a:endParaRPr lang="en-US" altLang="zh-CN" sz="2200" dirty="0"/>
          </a:p>
          <a:p>
            <a:pPr>
              <a:lnSpc>
                <a:spcPct val="90000"/>
              </a:lnSpc>
              <a:buFont typeface="Arial" panose="020B0604020202020204" pitchFamily="34" charset="0"/>
              <a:buChar char="•"/>
            </a:pPr>
            <a:r>
              <a:rPr lang="zh-CN" altLang="en-US" sz="2200" dirty="0"/>
              <a:t>以学生</a:t>
            </a:r>
            <a:r>
              <a:rPr lang="zh-CN" altLang="en-US" sz="2200" b="1" dirty="0"/>
              <a:t>喜爱</a:t>
            </a:r>
            <a:r>
              <a:rPr lang="zh-CN" altLang="en-US" sz="2200" dirty="0"/>
              <a:t>的</a:t>
            </a:r>
            <a:r>
              <a:rPr lang="zh-CN" altLang="en-US" sz="2200" b="1" dirty="0"/>
              <a:t>任务升级</a:t>
            </a:r>
            <a:r>
              <a:rPr lang="zh-CN" altLang="en-US" sz="2200" dirty="0"/>
              <a:t>的形式，促进更好</a:t>
            </a:r>
            <a:r>
              <a:rPr lang="zh-CN" altLang="en-US" sz="2200" b="1" dirty="0"/>
              <a:t>成长</a:t>
            </a:r>
            <a:r>
              <a:rPr lang="zh-CN" altLang="en-US" sz="2200" dirty="0"/>
              <a:t>！</a:t>
            </a:r>
            <a:endParaRPr lang="en-US" altLang="zh-CN" sz="2200" dirty="0"/>
          </a:p>
          <a:p>
            <a:pPr marL="0" indent="0">
              <a:lnSpc>
                <a:spcPct val="90000"/>
              </a:lnSpc>
            </a:pPr>
            <a:endParaRPr lang="en-US" altLang="zh-CN" sz="2200" dirty="0"/>
          </a:p>
          <a:p>
            <a:pPr>
              <a:lnSpc>
                <a:spcPct val="90000"/>
              </a:lnSpc>
              <a:buFont typeface="Arial" panose="020B0604020202020204" pitchFamily="34" charset="0"/>
              <a:buChar char="•"/>
            </a:pPr>
            <a:r>
              <a:rPr lang="zh-CN" altLang="en-US" sz="2200" dirty="0">
                <a:solidFill>
                  <a:srgbClr val="FF0000"/>
                </a:solidFill>
              </a:rPr>
              <a:t>开局一</a:t>
            </a:r>
            <a:r>
              <a:rPr lang="zh-CN" altLang="en-US" sz="2200" b="1" dirty="0">
                <a:solidFill>
                  <a:srgbClr val="FF0000"/>
                </a:solidFill>
              </a:rPr>
              <a:t>萌新</a:t>
            </a:r>
            <a:r>
              <a:rPr lang="zh-CN" altLang="en-US" sz="2200" dirty="0">
                <a:solidFill>
                  <a:srgbClr val="FF0000"/>
                </a:solidFill>
              </a:rPr>
              <a:t>，经验全靠</a:t>
            </a:r>
            <a:r>
              <a:rPr lang="zh-CN" altLang="en-US" sz="2200" b="1" dirty="0">
                <a:solidFill>
                  <a:srgbClr val="FF0000"/>
                </a:solidFill>
              </a:rPr>
              <a:t>学！</a:t>
            </a:r>
            <a:endParaRPr lang="en-US" altLang="zh-CN" sz="2200" b="1" dirty="0">
              <a:solidFill>
                <a:srgbClr val="FF0000"/>
              </a:solidFill>
            </a:endParaRPr>
          </a:p>
          <a:p>
            <a:pPr>
              <a:lnSpc>
                <a:spcPct val="90000"/>
              </a:lnSpc>
              <a:buFont typeface="Arial" panose="020B0604020202020204" pitchFamily="34" charset="0"/>
              <a:buChar char="•"/>
            </a:pPr>
            <a:r>
              <a:rPr lang="zh-CN" altLang="en-US" sz="2200" b="1" dirty="0">
                <a:solidFill>
                  <a:srgbClr val="FF0000"/>
                </a:solidFill>
              </a:rPr>
              <a:t>与其养青蛙，不如养成更好的自己！</a:t>
            </a:r>
            <a:endParaRPr lang="en-US" altLang="zh-CN" sz="2200" b="1" dirty="0">
              <a:solidFill>
                <a:srgbClr val="FF0000"/>
              </a:solidFill>
            </a:endParaRPr>
          </a:p>
          <a:p>
            <a:pPr>
              <a:lnSpc>
                <a:spcPct val="90000"/>
              </a:lnSpc>
              <a:buFont typeface="Arial" panose="020B0604020202020204" pitchFamily="34" charset="0"/>
              <a:buChar char="•"/>
            </a:pPr>
            <a:endParaRPr lang="en-US" altLang="zh-CN" sz="2200" dirty="0"/>
          </a:p>
        </p:txBody>
      </p:sp>
      <p:pic>
        <p:nvPicPr>
          <p:cNvPr id="4" name="图片 3" descr="卡通人物&#10;&#10;描述已自动生成">
            <a:extLst>
              <a:ext uri="{FF2B5EF4-FFF2-40B4-BE49-F238E27FC236}">
                <a16:creationId xmlns:a16="http://schemas.microsoft.com/office/drawing/2014/main" id="{B6715589-CCCD-40E6-A30E-C88B9FB6CFD8}"/>
              </a:ext>
            </a:extLst>
          </p:cNvPr>
          <p:cNvPicPr>
            <a:picLocks noChangeAspect="1"/>
          </p:cNvPicPr>
          <p:nvPr/>
        </p:nvPicPr>
        <p:blipFill rotWithShape="1">
          <a:blip r:embed="rId2"/>
          <a:srcRect l="25729" r="5147"/>
          <a:stretch/>
        </p:blipFill>
        <p:spPr>
          <a:xfrm>
            <a:off x="6675967" y="1844675"/>
            <a:ext cx="4796367" cy="3816350"/>
          </a:xfrm>
          <a:prstGeom prst="rect">
            <a:avLst/>
          </a:prstGeom>
          <a:noFill/>
        </p:spPr>
      </p:pic>
    </p:spTree>
    <p:extLst>
      <p:ext uri="{BB962C8B-B14F-4D97-AF65-F5344CB8AC3E}">
        <p14:creationId xmlns:p14="http://schemas.microsoft.com/office/powerpoint/2010/main" val="1368223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580333-B687-4ACF-936B-F372A9F2B5EA}"/>
              </a:ext>
            </a:extLst>
          </p:cNvPr>
          <p:cNvSpPr>
            <a:spLocks noGrp="1"/>
          </p:cNvSpPr>
          <p:nvPr>
            <p:ph type="title"/>
          </p:nvPr>
        </p:nvSpPr>
        <p:spPr>
          <a:xfrm>
            <a:off x="1678518" y="260350"/>
            <a:ext cx="9884833" cy="914400"/>
          </a:xfrm>
        </p:spPr>
        <p:txBody>
          <a:bodyPr wrap="square" anchor="b">
            <a:normAutofit/>
          </a:bodyPr>
          <a:lstStyle/>
          <a:p>
            <a:r>
              <a:rPr lang="zh-CN" altLang="en-US"/>
              <a:t>你这个怎么体现人工智能呢？</a:t>
            </a:r>
          </a:p>
        </p:txBody>
      </p:sp>
      <p:sp>
        <p:nvSpPr>
          <p:cNvPr id="3" name="内容占位符 2">
            <a:extLst>
              <a:ext uri="{FF2B5EF4-FFF2-40B4-BE49-F238E27FC236}">
                <a16:creationId xmlns:a16="http://schemas.microsoft.com/office/drawing/2014/main" id="{942D06BE-35E6-4ED8-B8CB-8F97E364E34A}"/>
              </a:ext>
            </a:extLst>
          </p:cNvPr>
          <p:cNvSpPr>
            <a:spLocks noGrp="1"/>
          </p:cNvSpPr>
          <p:nvPr>
            <p:ph sz="half" idx="1"/>
          </p:nvPr>
        </p:nvSpPr>
        <p:spPr>
          <a:xfrm>
            <a:off x="1678518" y="1844675"/>
            <a:ext cx="4794249" cy="3816350"/>
          </a:xfrm>
        </p:spPr>
        <p:txBody>
          <a:bodyPr wrap="square" anchor="t">
            <a:normAutofit/>
          </a:bodyPr>
          <a:lstStyle/>
          <a:p>
            <a:pPr>
              <a:lnSpc>
                <a:spcPct val="90000"/>
              </a:lnSpc>
            </a:pPr>
            <a:r>
              <a:rPr lang="zh-CN" altLang="en-US" sz="2000" dirty="0"/>
              <a:t>主要是建模，来源有二</a:t>
            </a:r>
            <a:endParaRPr lang="en-US" altLang="zh-CN" sz="2000" dirty="0"/>
          </a:p>
          <a:p>
            <a:pPr>
              <a:lnSpc>
                <a:spcPct val="90000"/>
              </a:lnSpc>
            </a:pPr>
            <a:r>
              <a:rPr lang="zh-CN" altLang="en-US" sz="2000" dirty="0"/>
              <a:t>一，</a:t>
            </a:r>
            <a:r>
              <a:rPr lang="zh-CN" altLang="en-US" sz="2000" b="1" dirty="0"/>
              <a:t>拓扑结构分析法</a:t>
            </a:r>
            <a:r>
              <a:rPr lang="zh-CN" altLang="en-US" sz="2000" dirty="0"/>
              <a:t>：模糊综合评价对于个人所需能力的建模，构建人才的能力的拓扑结构图（主要针对有</a:t>
            </a:r>
            <a:r>
              <a:rPr lang="zh-CN" altLang="en-US" sz="2000" b="1" dirty="0"/>
              <a:t>明确需求</a:t>
            </a:r>
            <a:r>
              <a:rPr lang="zh-CN" altLang="en-US" sz="2000" dirty="0"/>
              <a:t>的</a:t>
            </a:r>
            <a:r>
              <a:rPr lang="zh-CN" altLang="en-US" sz="2000" b="1" dirty="0"/>
              <a:t>企业</a:t>
            </a:r>
            <a:r>
              <a:rPr lang="zh-CN" altLang="en-US" sz="2000" dirty="0"/>
              <a:t>岗位）。</a:t>
            </a:r>
            <a:endParaRPr lang="en-US" altLang="zh-CN" sz="2000" dirty="0"/>
          </a:p>
          <a:p>
            <a:pPr>
              <a:lnSpc>
                <a:spcPct val="90000"/>
              </a:lnSpc>
            </a:pPr>
            <a:endParaRPr lang="en-US" altLang="zh-CN" sz="2000" dirty="0"/>
          </a:p>
          <a:p>
            <a:pPr>
              <a:lnSpc>
                <a:spcPct val="90000"/>
              </a:lnSpc>
            </a:pPr>
            <a:r>
              <a:rPr lang="zh-CN" altLang="en-US" sz="2000" dirty="0"/>
              <a:t>二， </a:t>
            </a:r>
            <a:r>
              <a:rPr lang="zh-CN" altLang="en-US" sz="2000" b="1" dirty="0"/>
              <a:t>机器学习分析法</a:t>
            </a:r>
            <a:r>
              <a:rPr lang="zh-CN" altLang="en-US" sz="2000" dirty="0"/>
              <a:t>：采用足够量级以往</a:t>
            </a:r>
            <a:r>
              <a:rPr lang="zh-CN" altLang="en-US" sz="2000" b="1" dirty="0"/>
              <a:t>录取学生</a:t>
            </a:r>
            <a:r>
              <a:rPr lang="zh-CN" altLang="en-US" sz="2000" dirty="0"/>
              <a:t>的</a:t>
            </a:r>
            <a:r>
              <a:rPr lang="zh-CN" altLang="en-US" sz="2000" b="1" dirty="0"/>
              <a:t>画像</a:t>
            </a:r>
            <a:r>
              <a:rPr lang="zh-CN" altLang="en-US" sz="2000" dirty="0"/>
              <a:t>，来做</a:t>
            </a:r>
            <a:r>
              <a:rPr lang="zh-CN" altLang="en-US" sz="2000" b="1" dirty="0"/>
              <a:t>聚类分析，机器学习</a:t>
            </a:r>
            <a:r>
              <a:rPr lang="zh-CN" altLang="en-US" sz="2000" dirty="0"/>
              <a:t>，从而找到其中的决定录取的</a:t>
            </a:r>
            <a:r>
              <a:rPr lang="zh-CN" altLang="en-US" sz="2000" b="1" dirty="0"/>
              <a:t>特征值</a:t>
            </a:r>
            <a:r>
              <a:rPr lang="zh-CN" altLang="en-US" sz="2000" dirty="0"/>
              <a:t>（在我们收集到足够多维度标签后设计</a:t>
            </a:r>
            <a:r>
              <a:rPr lang="zh-CN" altLang="en-US" sz="2000" b="1" dirty="0"/>
              <a:t>反馈系统</a:t>
            </a:r>
            <a:r>
              <a:rPr lang="zh-CN" altLang="en-US" sz="2000" dirty="0"/>
              <a:t>，</a:t>
            </a:r>
            <a:r>
              <a:rPr lang="zh-CN" altLang="en-US" sz="2000" b="1" dirty="0"/>
              <a:t>优化模型</a:t>
            </a:r>
            <a:r>
              <a:rPr lang="zh-CN" altLang="en-US" sz="2000" dirty="0"/>
              <a:t>）。</a:t>
            </a:r>
            <a:endParaRPr lang="en-US" altLang="zh-CN" sz="2000" dirty="0"/>
          </a:p>
          <a:p>
            <a:pPr>
              <a:lnSpc>
                <a:spcPct val="90000"/>
              </a:lnSpc>
            </a:pPr>
            <a:endParaRPr lang="zh-CN" altLang="en-US" sz="2000" dirty="0"/>
          </a:p>
        </p:txBody>
      </p:sp>
      <p:pic>
        <p:nvPicPr>
          <p:cNvPr id="7" name="Picture 4">
            <a:extLst>
              <a:ext uri="{FF2B5EF4-FFF2-40B4-BE49-F238E27FC236}">
                <a16:creationId xmlns:a16="http://schemas.microsoft.com/office/drawing/2014/main" id="{0F2D3698-0F1F-479B-93E8-21C245599654}"/>
              </a:ext>
            </a:extLst>
          </p:cNvPr>
          <p:cNvPicPr>
            <a:picLocks noChangeAspect="1"/>
          </p:cNvPicPr>
          <p:nvPr/>
        </p:nvPicPr>
        <p:blipFill>
          <a:blip r:embed="rId2"/>
          <a:stretch>
            <a:fillRect/>
          </a:stretch>
        </p:blipFill>
        <p:spPr>
          <a:xfrm>
            <a:off x="6911912" y="1844675"/>
            <a:ext cx="4324476" cy="3816350"/>
          </a:xfrm>
          <a:prstGeom prst="rect">
            <a:avLst/>
          </a:prstGeom>
          <a:noFill/>
        </p:spPr>
      </p:pic>
    </p:spTree>
    <p:extLst>
      <p:ext uri="{BB962C8B-B14F-4D97-AF65-F5344CB8AC3E}">
        <p14:creationId xmlns:p14="http://schemas.microsoft.com/office/powerpoint/2010/main" val="3561070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B71AB-5484-47D9-9404-89FBAC5295C9}"/>
              </a:ext>
            </a:extLst>
          </p:cNvPr>
          <p:cNvSpPr>
            <a:spLocks noGrp="1"/>
          </p:cNvSpPr>
          <p:nvPr>
            <p:ph type="title"/>
          </p:nvPr>
        </p:nvSpPr>
        <p:spPr/>
        <p:txBody>
          <a:bodyPr/>
          <a:lstStyle/>
          <a:p>
            <a:r>
              <a:rPr lang="zh-CN" altLang="en-US" dirty="0">
                <a:latin typeface="+mn-lt"/>
                <a:ea typeface="+mn-ea"/>
                <a:cs typeface="+mn-ea"/>
                <a:sym typeface="+mn-lt"/>
              </a:rPr>
              <a:t>这个项目在大学中有什么优势么？</a:t>
            </a:r>
          </a:p>
        </p:txBody>
      </p:sp>
      <p:sp>
        <p:nvSpPr>
          <p:cNvPr id="3" name="内容占位符 2">
            <a:extLst>
              <a:ext uri="{FF2B5EF4-FFF2-40B4-BE49-F238E27FC236}">
                <a16:creationId xmlns:a16="http://schemas.microsoft.com/office/drawing/2014/main" id="{B7BF3815-F200-40E5-8DF0-EA5E479769A2}"/>
              </a:ext>
            </a:extLst>
          </p:cNvPr>
          <p:cNvSpPr>
            <a:spLocks noGrp="1"/>
          </p:cNvSpPr>
          <p:nvPr>
            <p:ph idx="1"/>
          </p:nvPr>
        </p:nvSpPr>
        <p:spPr/>
        <p:txBody>
          <a:bodyPr/>
          <a:lstStyle/>
          <a:p>
            <a:r>
              <a:rPr lang="zh-CN" altLang="en-US" sz="2400" dirty="0">
                <a:cs typeface="+mn-ea"/>
                <a:sym typeface="+mn-lt"/>
              </a:rPr>
              <a:t>首先，能够帮助大学生更加</a:t>
            </a:r>
            <a:r>
              <a:rPr lang="zh-CN" altLang="en-US" sz="2400" b="1" dirty="0">
                <a:cs typeface="+mn-ea"/>
                <a:sym typeface="+mn-lt"/>
              </a:rPr>
              <a:t>清楚的认识</a:t>
            </a:r>
            <a:r>
              <a:rPr lang="zh-CN" altLang="en-US" sz="2400" dirty="0">
                <a:cs typeface="+mn-ea"/>
                <a:sym typeface="+mn-lt"/>
              </a:rPr>
              <a:t>到自己现在所学的</a:t>
            </a:r>
            <a:r>
              <a:rPr lang="zh-CN" altLang="en-US" sz="2400" b="1" dirty="0">
                <a:cs typeface="+mn-ea"/>
                <a:sym typeface="+mn-lt"/>
              </a:rPr>
              <a:t>知识</a:t>
            </a:r>
            <a:r>
              <a:rPr lang="zh-CN" altLang="en-US" sz="2400" dirty="0">
                <a:cs typeface="+mn-ea"/>
                <a:sym typeface="+mn-lt"/>
              </a:rPr>
              <a:t>和未来面试的过程中所体现的</a:t>
            </a:r>
            <a:r>
              <a:rPr lang="zh-CN" altLang="en-US" sz="2400" b="1" dirty="0">
                <a:cs typeface="+mn-ea"/>
                <a:sym typeface="+mn-lt"/>
              </a:rPr>
              <a:t>能力</a:t>
            </a:r>
            <a:r>
              <a:rPr lang="zh-CN" altLang="en-US" sz="2400" dirty="0">
                <a:cs typeface="+mn-ea"/>
                <a:sym typeface="+mn-lt"/>
              </a:rPr>
              <a:t>的关系（</a:t>
            </a:r>
            <a:r>
              <a:rPr lang="zh-CN" altLang="en-US" sz="2400" b="1" dirty="0">
                <a:cs typeface="+mn-ea"/>
                <a:sym typeface="+mn-lt"/>
              </a:rPr>
              <a:t>不会抱怨自己学的东西没用了</a:t>
            </a:r>
            <a:r>
              <a:rPr lang="zh-CN" altLang="en-US" sz="2400" dirty="0">
                <a:cs typeface="+mn-ea"/>
                <a:sym typeface="+mn-lt"/>
              </a:rPr>
              <a:t>）。</a:t>
            </a:r>
            <a:endParaRPr lang="en-US" altLang="zh-CN" sz="2400" dirty="0">
              <a:cs typeface="+mn-ea"/>
              <a:sym typeface="+mn-lt"/>
            </a:endParaRPr>
          </a:p>
          <a:p>
            <a:r>
              <a:rPr lang="zh-CN" altLang="en-US" sz="2400" dirty="0">
                <a:cs typeface="+mn-ea"/>
                <a:sym typeface="+mn-lt"/>
              </a:rPr>
              <a:t>其次，我们作为在校大学生，在参与</a:t>
            </a:r>
            <a:r>
              <a:rPr lang="zh-CN" altLang="en-US" sz="2400" b="1" dirty="0">
                <a:cs typeface="+mn-ea"/>
                <a:sym typeface="+mn-lt"/>
              </a:rPr>
              <a:t>模型建设</a:t>
            </a:r>
            <a:r>
              <a:rPr lang="zh-CN" altLang="en-US" sz="2400" dirty="0">
                <a:cs typeface="+mn-ea"/>
                <a:sym typeface="+mn-lt"/>
              </a:rPr>
              <a:t>的过程中能够更加进一步地理解对于自己所学的专业的</a:t>
            </a:r>
            <a:r>
              <a:rPr lang="zh-CN" altLang="en-US" sz="2400" b="1" dirty="0">
                <a:cs typeface="+mn-ea"/>
                <a:sym typeface="+mn-lt"/>
              </a:rPr>
              <a:t>价值</a:t>
            </a:r>
            <a:r>
              <a:rPr lang="zh-CN" altLang="en-US" sz="2400" dirty="0">
                <a:cs typeface="+mn-ea"/>
                <a:sym typeface="+mn-lt"/>
              </a:rPr>
              <a:t>和</a:t>
            </a:r>
            <a:r>
              <a:rPr lang="zh-CN" altLang="en-US" sz="2400" b="1" dirty="0">
                <a:cs typeface="+mn-ea"/>
                <a:sym typeface="+mn-lt"/>
              </a:rPr>
              <a:t>影响</a:t>
            </a:r>
            <a:r>
              <a:rPr lang="zh-CN" altLang="en-US" sz="2400" dirty="0">
                <a:cs typeface="+mn-ea"/>
                <a:sym typeface="+mn-lt"/>
              </a:rPr>
              <a:t>，未来可能会以一个</a:t>
            </a:r>
            <a:r>
              <a:rPr lang="en-US" altLang="zh-CN" sz="2400" b="1" dirty="0">
                <a:cs typeface="+mn-ea"/>
                <a:sym typeface="+mn-lt"/>
              </a:rPr>
              <a:t>HR</a:t>
            </a:r>
            <a:r>
              <a:rPr lang="zh-CN" altLang="en-US" sz="2400" b="1" dirty="0">
                <a:cs typeface="+mn-ea"/>
                <a:sym typeface="+mn-lt"/>
              </a:rPr>
              <a:t>的角度</a:t>
            </a:r>
            <a:r>
              <a:rPr lang="zh-CN" altLang="en-US" sz="2400" dirty="0">
                <a:cs typeface="+mn-ea"/>
                <a:sym typeface="+mn-lt"/>
              </a:rPr>
              <a:t>来看待自己所学的</a:t>
            </a:r>
            <a:r>
              <a:rPr lang="zh-CN" altLang="en-US" sz="2400" b="1" dirty="0">
                <a:cs typeface="+mn-ea"/>
                <a:sym typeface="+mn-lt"/>
              </a:rPr>
              <a:t>专业</a:t>
            </a:r>
            <a:r>
              <a:rPr lang="zh-CN" altLang="en-US" sz="2400" dirty="0">
                <a:cs typeface="+mn-ea"/>
                <a:sym typeface="+mn-lt"/>
              </a:rPr>
              <a:t>，甚至在同学之中沟通交流</a:t>
            </a:r>
            <a:r>
              <a:rPr lang="zh-CN" altLang="en-US" sz="2400" b="1" dirty="0">
                <a:cs typeface="+mn-ea"/>
                <a:sym typeface="+mn-lt"/>
              </a:rPr>
              <a:t>“嘿，你知道学我们专业想成为一名合格的产品经理需要什么嘛？”</a:t>
            </a:r>
            <a:endParaRPr lang="en-US" altLang="zh-CN" sz="2400" b="1" dirty="0">
              <a:cs typeface="+mn-ea"/>
              <a:sym typeface="+mn-lt"/>
            </a:endParaRPr>
          </a:p>
          <a:p>
            <a:r>
              <a:rPr lang="zh-CN" altLang="en-US" sz="2400" dirty="0">
                <a:cs typeface="+mn-ea"/>
                <a:sym typeface="+mn-lt"/>
              </a:rPr>
              <a:t>进而，从</a:t>
            </a:r>
            <a:r>
              <a:rPr lang="zh-CN" altLang="en-US" sz="2400" b="1" dirty="0">
                <a:cs typeface="+mn-ea"/>
                <a:sym typeface="+mn-lt"/>
              </a:rPr>
              <a:t>大学生用户</a:t>
            </a:r>
            <a:r>
              <a:rPr lang="zh-CN" altLang="en-US" sz="2400" dirty="0">
                <a:cs typeface="+mn-ea"/>
                <a:sym typeface="+mn-lt"/>
              </a:rPr>
              <a:t>的角度上，能够更加清晰地认识到自己</a:t>
            </a:r>
            <a:r>
              <a:rPr lang="zh-CN" altLang="en-US" sz="2400" b="1" dirty="0">
                <a:cs typeface="+mn-ea"/>
                <a:sym typeface="+mn-lt"/>
              </a:rPr>
              <a:t>需要</a:t>
            </a:r>
            <a:r>
              <a:rPr lang="zh-CN" altLang="en-US" sz="2400" dirty="0">
                <a:cs typeface="+mn-ea"/>
                <a:sym typeface="+mn-lt"/>
              </a:rPr>
              <a:t>什么，自己已经</a:t>
            </a:r>
            <a:r>
              <a:rPr lang="zh-CN" altLang="en-US" sz="2400" b="1" dirty="0">
                <a:cs typeface="+mn-ea"/>
                <a:sym typeface="+mn-lt"/>
              </a:rPr>
              <a:t>有了</a:t>
            </a:r>
            <a:r>
              <a:rPr lang="zh-CN" altLang="en-US" sz="2400" dirty="0">
                <a:cs typeface="+mn-ea"/>
                <a:sym typeface="+mn-lt"/>
              </a:rPr>
              <a:t>什么，自己如何进一步去</a:t>
            </a:r>
            <a:r>
              <a:rPr lang="zh-CN" altLang="en-US" sz="2400" b="1" dirty="0">
                <a:cs typeface="+mn-ea"/>
                <a:sym typeface="+mn-lt"/>
              </a:rPr>
              <a:t>实现</a:t>
            </a:r>
            <a:r>
              <a:rPr lang="zh-CN" altLang="en-US" sz="2400" dirty="0">
                <a:cs typeface="+mn-ea"/>
                <a:sym typeface="+mn-lt"/>
              </a:rPr>
              <a:t>它。</a:t>
            </a:r>
          </a:p>
        </p:txBody>
      </p:sp>
      <p:pic>
        <p:nvPicPr>
          <p:cNvPr id="4" name="图片 3">
            <a:extLst>
              <a:ext uri="{FF2B5EF4-FFF2-40B4-BE49-F238E27FC236}">
                <a16:creationId xmlns:a16="http://schemas.microsoft.com/office/drawing/2014/main" id="{583E4583-D1ED-4F25-BEFC-029EF17DAAC5}"/>
              </a:ext>
            </a:extLst>
          </p:cNvPr>
          <p:cNvPicPr>
            <a:picLocks noChangeAspect="1"/>
          </p:cNvPicPr>
          <p:nvPr/>
        </p:nvPicPr>
        <p:blipFill>
          <a:blip r:embed="rId2"/>
          <a:stretch>
            <a:fillRect/>
          </a:stretch>
        </p:blipFill>
        <p:spPr>
          <a:xfrm>
            <a:off x="8530469" y="218211"/>
            <a:ext cx="2586940" cy="1550640"/>
          </a:xfrm>
          <a:prstGeom prst="rect">
            <a:avLst/>
          </a:prstGeom>
        </p:spPr>
      </p:pic>
    </p:spTree>
    <p:extLst>
      <p:ext uri="{BB962C8B-B14F-4D97-AF65-F5344CB8AC3E}">
        <p14:creationId xmlns:p14="http://schemas.microsoft.com/office/powerpoint/2010/main" val="3203912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AF862F-95A8-40BD-BAFE-5224DFE57B74}"/>
              </a:ext>
            </a:extLst>
          </p:cNvPr>
          <p:cNvSpPr>
            <a:spLocks noGrp="1"/>
          </p:cNvSpPr>
          <p:nvPr>
            <p:ph type="title"/>
          </p:nvPr>
        </p:nvSpPr>
        <p:spPr/>
        <p:txBody>
          <a:bodyPr/>
          <a:lstStyle/>
          <a:p>
            <a:r>
              <a:rPr lang="zh-CN" altLang="en-US" dirty="0">
                <a:latin typeface="+mn-lt"/>
                <a:ea typeface="+mn-ea"/>
                <a:cs typeface="+mn-ea"/>
                <a:sym typeface="+mn-lt"/>
              </a:rPr>
              <a:t>知识产权保护</a:t>
            </a:r>
          </a:p>
        </p:txBody>
      </p:sp>
      <p:sp>
        <p:nvSpPr>
          <p:cNvPr id="3" name="内容占位符 2">
            <a:extLst>
              <a:ext uri="{FF2B5EF4-FFF2-40B4-BE49-F238E27FC236}">
                <a16:creationId xmlns:a16="http://schemas.microsoft.com/office/drawing/2014/main" id="{E83A6BF1-A442-48AC-9EDD-2DFF1C33420F}"/>
              </a:ext>
            </a:extLst>
          </p:cNvPr>
          <p:cNvSpPr>
            <a:spLocks noGrp="1"/>
          </p:cNvSpPr>
          <p:nvPr>
            <p:ph idx="1"/>
          </p:nvPr>
        </p:nvSpPr>
        <p:spPr/>
        <p:txBody>
          <a:bodyPr/>
          <a:lstStyle/>
          <a:p>
            <a:r>
              <a:rPr lang="zh-CN" altLang="en-US" sz="2400" dirty="0">
                <a:cs typeface="+mn-ea"/>
                <a:sym typeface="+mn-lt"/>
              </a:rPr>
              <a:t>已经提交技术交底书。</a:t>
            </a:r>
            <a:endParaRPr lang="en-US" altLang="zh-CN" sz="2400" dirty="0">
              <a:cs typeface="+mn-ea"/>
              <a:sym typeface="+mn-lt"/>
            </a:endParaRPr>
          </a:p>
          <a:p>
            <a:r>
              <a:rPr lang="zh-CN" altLang="en-US" sz="2400" dirty="0">
                <a:cs typeface="+mn-ea"/>
                <a:sym typeface="+mn-lt"/>
              </a:rPr>
              <a:t>已申请公开权保护。</a:t>
            </a:r>
            <a:endParaRPr lang="en-US" altLang="zh-CN" sz="2400" dirty="0">
              <a:cs typeface="+mn-ea"/>
              <a:sym typeface="+mn-lt"/>
            </a:endParaRPr>
          </a:p>
          <a:p>
            <a:r>
              <a:rPr lang="zh-CN" altLang="en-US" sz="2400" dirty="0">
                <a:cs typeface="+mn-ea"/>
                <a:sym typeface="+mn-lt"/>
              </a:rPr>
              <a:t>团队成员累计发明专利申请已达到</a:t>
            </a:r>
            <a:r>
              <a:rPr lang="en-US" altLang="zh-CN" sz="2400" b="1" dirty="0">
                <a:cs typeface="+mn-ea"/>
                <a:sym typeface="+mn-lt"/>
              </a:rPr>
              <a:t>10</a:t>
            </a:r>
            <a:r>
              <a:rPr lang="zh-CN" altLang="en-US" sz="2400" b="1" dirty="0">
                <a:cs typeface="+mn-ea"/>
                <a:sym typeface="+mn-lt"/>
              </a:rPr>
              <a:t>项</a:t>
            </a:r>
            <a:r>
              <a:rPr lang="zh-CN" altLang="en-US" sz="2400" dirty="0">
                <a:cs typeface="+mn-ea"/>
                <a:sym typeface="+mn-lt"/>
              </a:rPr>
              <a:t>，</a:t>
            </a:r>
            <a:r>
              <a:rPr lang="en-US" altLang="zh-CN" sz="2400" b="1" dirty="0">
                <a:cs typeface="+mn-ea"/>
                <a:sym typeface="+mn-lt"/>
              </a:rPr>
              <a:t>2</a:t>
            </a:r>
            <a:r>
              <a:rPr lang="zh-CN" altLang="en-US" sz="2400" b="1" dirty="0">
                <a:cs typeface="+mn-ea"/>
                <a:sym typeface="+mn-lt"/>
              </a:rPr>
              <a:t>项</a:t>
            </a:r>
            <a:r>
              <a:rPr lang="zh-CN" altLang="en-US" sz="2400" dirty="0">
                <a:cs typeface="+mn-ea"/>
                <a:sym typeface="+mn-lt"/>
              </a:rPr>
              <a:t>实质审查，其余收到公开权保护。</a:t>
            </a:r>
            <a:endParaRPr lang="en-US" altLang="zh-CN" sz="2400" dirty="0">
              <a:cs typeface="+mn-ea"/>
              <a:sym typeface="+mn-lt"/>
            </a:endParaRPr>
          </a:p>
          <a:p>
            <a:r>
              <a:rPr lang="en-US" altLang="zh-CN" sz="2400" dirty="0">
                <a:cs typeface="+mn-ea"/>
                <a:sym typeface="+mn-lt"/>
              </a:rPr>
              <a:t>2020 </a:t>
            </a:r>
            <a:r>
              <a:rPr lang="zh-CN" altLang="en-US" sz="2400" dirty="0">
                <a:cs typeface="+mn-ea"/>
                <a:sym typeface="+mn-lt"/>
              </a:rPr>
              <a:t>大阪国际信息管理</a:t>
            </a:r>
            <a:endParaRPr lang="en-US" altLang="zh-CN" sz="2400" dirty="0">
              <a:cs typeface="+mn-ea"/>
              <a:sym typeface="+mn-lt"/>
            </a:endParaRPr>
          </a:p>
          <a:p>
            <a:r>
              <a:rPr lang="zh-CN" altLang="en-US" sz="2400" dirty="0">
                <a:cs typeface="+mn-ea"/>
                <a:sym typeface="+mn-lt"/>
              </a:rPr>
              <a:t>创新管理和工业工程会议</a:t>
            </a:r>
            <a:endParaRPr lang="en-US" altLang="zh-CN" sz="2400" dirty="0">
              <a:cs typeface="+mn-ea"/>
              <a:sym typeface="+mn-lt"/>
            </a:endParaRPr>
          </a:p>
          <a:p>
            <a:r>
              <a:rPr lang="en-US" altLang="zh-CN" sz="2400" dirty="0">
                <a:cs typeface="+mn-ea"/>
                <a:sym typeface="+mn-lt"/>
              </a:rPr>
              <a:t>(ICIII 2020) </a:t>
            </a:r>
            <a:r>
              <a:rPr lang="zh-CN" altLang="en-US" sz="2400" dirty="0">
                <a:cs typeface="+mn-ea"/>
                <a:sym typeface="+mn-lt"/>
              </a:rPr>
              <a:t>录用。</a:t>
            </a:r>
            <a:endParaRPr lang="en-US" altLang="zh-CN" sz="2400" dirty="0">
              <a:cs typeface="+mn-ea"/>
              <a:sym typeface="+mn-lt"/>
            </a:endParaRPr>
          </a:p>
          <a:p>
            <a:endParaRPr lang="zh-CN" altLang="en-US" sz="2400" dirty="0">
              <a:cs typeface="+mn-ea"/>
              <a:sym typeface="+mn-lt"/>
            </a:endParaRPr>
          </a:p>
        </p:txBody>
      </p:sp>
      <p:pic>
        <p:nvPicPr>
          <p:cNvPr id="4" name="Picture 3">
            <a:extLst>
              <a:ext uri="{FF2B5EF4-FFF2-40B4-BE49-F238E27FC236}">
                <a16:creationId xmlns:a16="http://schemas.microsoft.com/office/drawing/2014/main" id="{62DCB328-D883-4CB9-B65E-8F4EB7C06C56}"/>
              </a:ext>
            </a:extLst>
          </p:cNvPr>
          <p:cNvPicPr>
            <a:picLocks noChangeAspect="1"/>
          </p:cNvPicPr>
          <p:nvPr/>
        </p:nvPicPr>
        <p:blipFill rotWithShape="1">
          <a:blip r:embed="rId2"/>
          <a:srcRect r="8324" b="6265"/>
          <a:stretch/>
        </p:blipFill>
        <p:spPr>
          <a:xfrm>
            <a:off x="1021187" y="4880594"/>
            <a:ext cx="5140171" cy="1987242"/>
          </a:xfrm>
          <a:prstGeom prst="rect">
            <a:avLst/>
          </a:prstGeom>
        </p:spPr>
      </p:pic>
      <p:pic>
        <p:nvPicPr>
          <p:cNvPr id="5" name="Picture 4">
            <a:extLst>
              <a:ext uri="{FF2B5EF4-FFF2-40B4-BE49-F238E27FC236}">
                <a16:creationId xmlns:a16="http://schemas.microsoft.com/office/drawing/2014/main" id="{B6820B00-BDBF-49D4-973E-1AEAE945B4E2}"/>
              </a:ext>
            </a:extLst>
          </p:cNvPr>
          <p:cNvPicPr>
            <a:picLocks noChangeAspect="1"/>
          </p:cNvPicPr>
          <p:nvPr/>
        </p:nvPicPr>
        <p:blipFill>
          <a:blip r:embed="rId3"/>
          <a:stretch>
            <a:fillRect/>
          </a:stretch>
        </p:blipFill>
        <p:spPr>
          <a:xfrm>
            <a:off x="4667954" y="447114"/>
            <a:ext cx="3814941" cy="2125197"/>
          </a:xfrm>
          <a:prstGeom prst="rect">
            <a:avLst/>
          </a:prstGeom>
        </p:spPr>
      </p:pic>
      <p:pic>
        <p:nvPicPr>
          <p:cNvPr id="6" name="Picture 5">
            <a:extLst>
              <a:ext uri="{FF2B5EF4-FFF2-40B4-BE49-F238E27FC236}">
                <a16:creationId xmlns:a16="http://schemas.microsoft.com/office/drawing/2014/main" id="{FA062B63-EE2B-4E1F-9A5A-54A2F375786D}"/>
              </a:ext>
            </a:extLst>
          </p:cNvPr>
          <p:cNvPicPr>
            <a:picLocks noChangeAspect="1"/>
          </p:cNvPicPr>
          <p:nvPr/>
        </p:nvPicPr>
        <p:blipFill>
          <a:blip r:embed="rId4"/>
          <a:stretch>
            <a:fillRect/>
          </a:stretch>
        </p:blipFill>
        <p:spPr>
          <a:xfrm>
            <a:off x="8102333" y="447114"/>
            <a:ext cx="4089667" cy="1642925"/>
          </a:xfrm>
          <a:prstGeom prst="rect">
            <a:avLst/>
          </a:prstGeom>
        </p:spPr>
      </p:pic>
      <p:pic>
        <p:nvPicPr>
          <p:cNvPr id="7" name="Picture 6">
            <a:extLst>
              <a:ext uri="{FF2B5EF4-FFF2-40B4-BE49-F238E27FC236}">
                <a16:creationId xmlns:a16="http://schemas.microsoft.com/office/drawing/2014/main" id="{C131C97F-F381-4C76-8830-187602A8A0B4}"/>
              </a:ext>
            </a:extLst>
          </p:cNvPr>
          <p:cNvPicPr>
            <a:picLocks noChangeAspect="1"/>
          </p:cNvPicPr>
          <p:nvPr/>
        </p:nvPicPr>
        <p:blipFill>
          <a:blip r:embed="rId5"/>
          <a:stretch>
            <a:fillRect/>
          </a:stretch>
        </p:blipFill>
        <p:spPr>
          <a:xfrm>
            <a:off x="6311484" y="3320728"/>
            <a:ext cx="4928568" cy="1268453"/>
          </a:xfrm>
          <a:prstGeom prst="rect">
            <a:avLst/>
          </a:prstGeom>
        </p:spPr>
      </p:pic>
      <p:pic>
        <p:nvPicPr>
          <p:cNvPr id="9" name="图片 8" descr="手机屏幕截图&#10;&#10;描述已自动生成">
            <a:extLst>
              <a:ext uri="{FF2B5EF4-FFF2-40B4-BE49-F238E27FC236}">
                <a16:creationId xmlns:a16="http://schemas.microsoft.com/office/drawing/2014/main" id="{3180D079-5A3A-45D0-95EE-D9D2E6F4D982}"/>
              </a:ext>
            </a:extLst>
          </p:cNvPr>
          <p:cNvPicPr>
            <a:picLocks noChangeAspect="1"/>
          </p:cNvPicPr>
          <p:nvPr/>
        </p:nvPicPr>
        <p:blipFill rotWithShape="1">
          <a:blip r:embed="rId6">
            <a:extLst>
              <a:ext uri="{28A0092B-C50C-407E-A947-70E740481C1C}">
                <a14:useLocalDpi xmlns:a14="http://schemas.microsoft.com/office/drawing/2010/main" val="0"/>
              </a:ext>
            </a:extLst>
          </a:blip>
          <a:srcRect l="5664"/>
          <a:stretch/>
        </p:blipFill>
        <p:spPr>
          <a:xfrm>
            <a:off x="6096000" y="4527539"/>
            <a:ext cx="5359537" cy="2313825"/>
          </a:xfrm>
          <a:prstGeom prst="rect">
            <a:avLst/>
          </a:prstGeom>
        </p:spPr>
      </p:pic>
    </p:spTree>
    <p:extLst>
      <p:ext uri="{BB962C8B-B14F-4D97-AF65-F5344CB8AC3E}">
        <p14:creationId xmlns:p14="http://schemas.microsoft.com/office/powerpoint/2010/main" val="1725614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066EB9F-9DB5-424F-ACA9-F0503AC3E12C}"/>
              </a:ext>
            </a:extLst>
          </p:cNvPr>
          <p:cNvSpPr>
            <a:spLocks noGrp="1"/>
          </p:cNvSpPr>
          <p:nvPr>
            <p:ph type="title"/>
          </p:nvPr>
        </p:nvSpPr>
        <p:spPr/>
        <p:txBody>
          <a:bodyPr/>
          <a:lstStyle/>
          <a:p>
            <a:r>
              <a:rPr lang="zh-CN" altLang="en-US" dirty="0">
                <a:latin typeface="+mn-lt"/>
                <a:ea typeface="+mn-ea"/>
                <a:cs typeface="+mn-ea"/>
                <a:sym typeface="+mn-lt"/>
              </a:rPr>
              <a:t>技术实现</a:t>
            </a:r>
          </a:p>
        </p:txBody>
      </p:sp>
      <p:sp>
        <p:nvSpPr>
          <p:cNvPr id="5" name="文本占位符 4">
            <a:extLst>
              <a:ext uri="{FF2B5EF4-FFF2-40B4-BE49-F238E27FC236}">
                <a16:creationId xmlns:a16="http://schemas.microsoft.com/office/drawing/2014/main" id="{061B52D8-1926-4D7B-9CE2-EED6CBBAD691}"/>
              </a:ext>
            </a:extLst>
          </p:cNvPr>
          <p:cNvSpPr>
            <a:spLocks noGrp="1"/>
          </p:cNvSpPr>
          <p:nvPr>
            <p:ph type="body"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2657038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1725FB-3DB6-40C6-B36E-81221E60176D}"/>
              </a:ext>
            </a:extLst>
          </p:cNvPr>
          <p:cNvSpPr>
            <a:spLocks noGrp="1"/>
          </p:cNvSpPr>
          <p:nvPr>
            <p:ph type="title"/>
          </p:nvPr>
        </p:nvSpPr>
        <p:spPr/>
        <p:txBody>
          <a:bodyPr/>
          <a:lstStyle/>
          <a:p>
            <a:r>
              <a:rPr lang="zh-CN" altLang="en-US" dirty="0"/>
              <a:t>代办</a:t>
            </a:r>
          </a:p>
        </p:txBody>
      </p:sp>
      <p:sp>
        <p:nvSpPr>
          <p:cNvPr id="3" name="内容占位符 2">
            <a:extLst>
              <a:ext uri="{FF2B5EF4-FFF2-40B4-BE49-F238E27FC236}">
                <a16:creationId xmlns:a16="http://schemas.microsoft.com/office/drawing/2014/main" id="{414C3486-AB60-449A-B93B-17540849B372}"/>
              </a:ext>
            </a:extLst>
          </p:cNvPr>
          <p:cNvSpPr>
            <a:spLocks noGrp="1"/>
          </p:cNvSpPr>
          <p:nvPr>
            <p:ph idx="1"/>
          </p:nvPr>
        </p:nvSpPr>
        <p:spPr/>
        <p:txBody>
          <a:bodyPr/>
          <a:lstStyle/>
          <a:p>
            <a:r>
              <a:rPr lang="zh-CN" altLang="en-US" dirty="0"/>
              <a:t>名字</a:t>
            </a:r>
            <a:endParaRPr lang="en-US" altLang="zh-CN" dirty="0"/>
          </a:p>
          <a:p>
            <a:r>
              <a:rPr lang="zh-CN" altLang="en-US" dirty="0"/>
              <a:t>团队成员更换</a:t>
            </a:r>
            <a:endParaRPr lang="en-US" altLang="zh-CN" dirty="0"/>
          </a:p>
          <a:p>
            <a:r>
              <a:rPr lang="zh-CN" altLang="en-US" dirty="0"/>
              <a:t>游戏的页面没做</a:t>
            </a:r>
            <a:endParaRPr lang="en-US" altLang="zh-CN" dirty="0"/>
          </a:p>
          <a:p>
            <a:r>
              <a:rPr lang="zh-CN" altLang="en-US" dirty="0"/>
              <a:t>营收分析</a:t>
            </a:r>
            <a:endParaRPr lang="en-US" altLang="zh-CN" dirty="0"/>
          </a:p>
          <a:p>
            <a:r>
              <a:rPr lang="zh-CN" altLang="en-US" dirty="0"/>
              <a:t>投融资计划</a:t>
            </a:r>
            <a:endParaRPr lang="en-US" altLang="zh-CN" dirty="0"/>
          </a:p>
          <a:p>
            <a:r>
              <a:rPr lang="zh-CN" altLang="en-US" dirty="0"/>
              <a:t>投融资方案</a:t>
            </a:r>
            <a:endParaRPr lang="en-US" altLang="zh-CN" dirty="0"/>
          </a:p>
          <a:p>
            <a:r>
              <a:rPr lang="zh-CN" altLang="en-US" dirty="0"/>
              <a:t>自筹资金多少？</a:t>
            </a:r>
            <a:endParaRPr lang="en-US" altLang="zh-CN" dirty="0"/>
          </a:p>
          <a:p>
            <a:r>
              <a:rPr lang="zh-CN" altLang="en-US" dirty="0"/>
              <a:t>投资回报率分析</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1024323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199946-0D19-4FDE-A8F4-9EFE88961BCD}"/>
              </a:ext>
            </a:extLst>
          </p:cNvPr>
          <p:cNvSpPr>
            <a:spLocks noGrp="1"/>
          </p:cNvSpPr>
          <p:nvPr>
            <p:ph type="title"/>
          </p:nvPr>
        </p:nvSpPr>
        <p:spPr>
          <a:xfrm>
            <a:off x="1678518" y="260350"/>
            <a:ext cx="9884833" cy="914400"/>
          </a:xfrm>
        </p:spPr>
        <p:txBody>
          <a:bodyPr wrap="square" anchor="b">
            <a:normAutofit/>
          </a:bodyPr>
          <a:lstStyle/>
          <a:p>
            <a:r>
              <a:rPr lang="zh-CN" altLang="en-US"/>
              <a:t>技术实现</a:t>
            </a:r>
          </a:p>
        </p:txBody>
      </p:sp>
      <p:sp>
        <p:nvSpPr>
          <p:cNvPr id="5" name="内容占位符 4">
            <a:extLst>
              <a:ext uri="{FF2B5EF4-FFF2-40B4-BE49-F238E27FC236}">
                <a16:creationId xmlns:a16="http://schemas.microsoft.com/office/drawing/2014/main" id="{72A325F0-5C95-4736-AC80-A860B01FA151}"/>
              </a:ext>
            </a:extLst>
          </p:cNvPr>
          <p:cNvSpPr>
            <a:spLocks noGrp="1"/>
          </p:cNvSpPr>
          <p:nvPr>
            <p:ph sz="half" idx="1"/>
          </p:nvPr>
        </p:nvSpPr>
        <p:spPr>
          <a:xfrm>
            <a:off x="1678518" y="1844675"/>
            <a:ext cx="4794249" cy="3816350"/>
          </a:xfrm>
        </p:spPr>
        <p:txBody>
          <a:bodyPr wrap="square" anchor="t">
            <a:normAutofit/>
          </a:bodyPr>
          <a:lstStyle/>
          <a:p>
            <a:pPr>
              <a:buFont typeface="Arial" panose="020B0604020202020204" pitchFamily="34" charset="0"/>
              <a:buChar char="•"/>
            </a:pPr>
            <a:r>
              <a:rPr lang="zh-CN" altLang="en-US" sz="2600"/>
              <a:t>小程序</a:t>
            </a:r>
            <a:endParaRPr lang="en-US" altLang="zh-CN" sz="2600"/>
          </a:p>
          <a:p>
            <a:pPr>
              <a:buFont typeface="Arial" panose="020B0604020202020204" pitchFamily="34" charset="0"/>
              <a:buChar char="•"/>
            </a:pPr>
            <a:r>
              <a:rPr lang="zh-CN" altLang="en-US" sz="2600"/>
              <a:t>二维码</a:t>
            </a:r>
            <a:endParaRPr lang="en-US" altLang="zh-CN" sz="2600"/>
          </a:p>
          <a:p>
            <a:pPr marL="457200" indent="-457200">
              <a:buFont typeface="+mj-lt"/>
              <a:buAutoNum type="arabicPeriod"/>
            </a:pPr>
            <a:r>
              <a:rPr lang="zh-CN" altLang="en-US" sz="2600"/>
              <a:t>选择专业</a:t>
            </a:r>
            <a:endParaRPr lang="en-US" altLang="zh-CN" sz="2600"/>
          </a:p>
          <a:p>
            <a:pPr marL="457200" indent="-457200">
              <a:buFont typeface="+mj-lt"/>
              <a:buAutoNum type="arabicPeriod"/>
            </a:pPr>
            <a:r>
              <a:rPr lang="zh-CN" altLang="en-US" sz="2600"/>
              <a:t>职业发展维度信息</a:t>
            </a:r>
            <a:endParaRPr lang="en-US" altLang="zh-CN" sz="2600"/>
          </a:p>
          <a:p>
            <a:pPr marL="457200" indent="-457200">
              <a:buFont typeface="+mj-lt"/>
              <a:buAutoNum type="arabicPeriod"/>
            </a:pPr>
            <a:r>
              <a:rPr lang="zh-CN" altLang="en-US" sz="2600"/>
              <a:t>答题仿真游戏</a:t>
            </a:r>
            <a:endParaRPr lang="en-US" altLang="zh-CN" sz="2600"/>
          </a:p>
          <a:p>
            <a:pPr marL="457200" indent="-457200">
              <a:buFont typeface="+mj-lt"/>
              <a:buAutoNum type="arabicPeriod"/>
            </a:pPr>
            <a:r>
              <a:rPr lang="zh-CN" altLang="en-US" sz="2600"/>
              <a:t>职业能力维度信息</a:t>
            </a:r>
            <a:endParaRPr lang="en-US" altLang="zh-CN" sz="2600"/>
          </a:p>
          <a:p>
            <a:pPr marL="457200" indent="-457200">
              <a:buFont typeface="+mj-lt"/>
              <a:buAutoNum type="arabicPeriod"/>
            </a:pPr>
            <a:r>
              <a:rPr lang="zh-CN" altLang="en-US" sz="2600"/>
              <a:t>个人自评（自评和平台评）</a:t>
            </a:r>
            <a:endParaRPr lang="en-US" altLang="zh-CN" sz="2600"/>
          </a:p>
          <a:p>
            <a:pPr marL="457200" indent="-457200">
              <a:buFont typeface="+mj-lt"/>
              <a:buAutoNum type="arabicPeriod"/>
            </a:pPr>
            <a:r>
              <a:rPr lang="zh-CN" altLang="en-US" sz="2600"/>
              <a:t>自身能力和目标状态的差距</a:t>
            </a:r>
          </a:p>
        </p:txBody>
      </p:sp>
      <p:pic>
        <p:nvPicPr>
          <p:cNvPr id="3" name="内容占位符 2">
            <a:extLst>
              <a:ext uri="{FF2B5EF4-FFF2-40B4-BE49-F238E27FC236}">
                <a16:creationId xmlns:a16="http://schemas.microsoft.com/office/drawing/2014/main" id="{3A145BC1-3CF3-473D-ABCC-F8E14B1F9922}"/>
              </a:ext>
            </a:extLst>
          </p:cNvPr>
          <p:cNvPicPr>
            <a:picLocks noGrp="1" noChangeAspect="1"/>
          </p:cNvPicPr>
          <p:nvPr>
            <p:ph sz="half" idx="2"/>
          </p:nvPr>
        </p:nvPicPr>
        <p:blipFill>
          <a:blip r:embed="rId2"/>
          <a:stretch>
            <a:fillRect/>
          </a:stretch>
        </p:blipFill>
        <p:spPr>
          <a:xfrm>
            <a:off x="7165975" y="1844675"/>
            <a:ext cx="3816350" cy="3816350"/>
          </a:xfrm>
          <a:prstGeom prst="rect">
            <a:avLst/>
          </a:prstGeom>
          <a:noFill/>
        </p:spPr>
      </p:pic>
    </p:spTree>
    <p:extLst>
      <p:ext uri="{BB962C8B-B14F-4D97-AF65-F5344CB8AC3E}">
        <p14:creationId xmlns:p14="http://schemas.microsoft.com/office/powerpoint/2010/main" val="1838688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C53A8-D9BD-4794-B38E-5501AFDB3F86}"/>
              </a:ext>
            </a:extLst>
          </p:cNvPr>
          <p:cNvSpPr>
            <a:spLocks noGrp="1"/>
          </p:cNvSpPr>
          <p:nvPr>
            <p:ph type="title"/>
          </p:nvPr>
        </p:nvSpPr>
        <p:spPr/>
        <p:txBody>
          <a:bodyPr/>
          <a:lstStyle/>
          <a:p>
            <a:r>
              <a:rPr lang="zh-CN" altLang="en-US" dirty="0"/>
              <a:t>选择专业</a:t>
            </a:r>
            <a:r>
              <a:rPr lang="en-US" altLang="zh-CN" dirty="0"/>
              <a:t>-&gt;</a:t>
            </a:r>
            <a:r>
              <a:rPr lang="zh-CN" altLang="en-US" dirty="0"/>
              <a:t>职业发展信息（以数据建模师为例）</a:t>
            </a:r>
          </a:p>
        </p:txBody>
      </p:sp>
      <p:sp>
        <p:nvSpPr>
          <p:cNvPr id="3" name="内容占位符 2">
            <a:extLst>
              <a:ext uri="{FF2B5EF4-FFF2-40B4-BE49-F238E27FC236}">
                <a16:creationId xmlns:a16="http://schemas.microsoft.com/office/drawing/2014/main" id="{FDBE8743-9AEF-48D5-8CD8-688B54FE7D40}"/>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C0203E85-2B07-4117-B30C-58A586FE51C8}"/>
              </a:ext>
            </a:extLst>
          </p:cNvPr>
          <p:cNvPicPr>
            <a:picLocks noChangeAspect="1"/>
          </p:cNvPicPr>
          <p:nvPr/>
        </p:nvPicPr>
        <p:blipFill>
          <a:blip r:embed="rId2"/>
          <a:stretch>
            <a:fillRect/>
          </a:stretch>
        </p:blipFill>
        <p:spPr>
          <a:xfrm>
            <a:off x="1150778" y="1651345"/>
            <a:ext cx="3176733" cy="4752975"/>
          </a:xfrm>
          <a:prstGeom prst="rect">
            <a:avLst/>
          </a:prstGeom>
        </p:spPr>
      </p:pic>
      <p:pic>
        <p:nvPicPr>
          <p:cNvPr id="6" name="图片 5">
            <a:extLst>
              <a:ext uri="{FF2B5EF4-FFF2-40B4-BE49-F238E27FC236}">
                <a16:creationId xmlns:a16="http://schemas.microsoft.com/office/drawing/2014/main" id="{C78AEB3A-361F-496B-BE73-F367A1AD901B}"/>
              </a:ext>
            </a:extLst>
          </p:cNvPr>
          <p:cNvPicPr>
            <a:picLocks noChangeAspect="1"/>
          </p:cNvPicPr>
          <p:nvPr/>
        </p:nvPicPr>
        <p:blipFill>
          <a:blip r:embed="rId3"/>
          <a:stretch>
            <a:fillRect/>
          </a:stretch>
        </p:blipFill>
        <p:spPr>
          <a:xfrm>
            <a:off x="4285710" y="1651345"/>
            <a:ext cx="3486083" cy="3139380"/>
          </a:xfrm>
          <a:prstGeom prst="rect">
            <a:avLst/>
          </a:prstGeom>
        </p:spPr>
      </p:pic>
      <p:pic>
        <p:nvPicPr>
          <p:cNvPr id="7" name="图片 6">
            <a:extLst>
              <a:ext uri="{FF2B5EF4-FFF2-40B4-BE49-F238E27FC236}">
                <a16:creationId xmlns:a16="http://schemas.microsoft.com/office/drawing/2014/main" id="{6815E9A7-5C3C-4FCE-A1F4-7126B6764ABA}"/>
              </a:ext>
            </a:extLst>
          </p:cNvPr>
          <p:cNvPicPr>
            <a:picLocks noChangeAspect="1"/>
          </p:cNvPicPr>
          <p:nvPr/>
        </p:nvPicPr>
        <p:blipFill rotWithShape="1">
          <a:blip r:embed="rId4"/>
          <a:srcRect r="63605"/>
          <a:stretch/>
        </p:blipFill>
        <p:spPr>
          <a:xfrm>
            <a:off x="6632530" y="1651345"/>
            <a:ext cx="1267391" cy="4712880"/>
          </a:xfrm>
          <a:prstGeom prst="rect">
            <a:avLst/>
          </a:prstGeom>
        </p:spPr>
      </p:pic>
      <p:pic>
        <p:nvPicPr>
          <p:cNvPr id="8" name="图片 7">
            <a:extLst>
              <a:ext uri="{FF2B5EF4-FFF2-40B4-BE49-F238E27FC236}">
                <a16:creationId xmlns:a16="http://schemas.microsoft.com/office/drawing/2014/main" id="{E9DEB50F-ABE0-415F-AC42-79975912C195}"/>
              </a:ext>
            </a:extLst>
          </p:cNvPr>
          <p:cNvPicPr>
            <a:picLocks noChangeAspect="1"/>
          </p:cNvPicPr>
          <p:nvPr/>
        </p:nvPicPr>
        <p:blipFill>
          <a:blip r:embed="rId5"/>
          <a:stretch>
            <a:fillRect/>
          </a:stretch>
        </p:blipFill>
        <p:spPr>
          <a:xfrm>
            <a:off x="7899921" y="1698206"/>
            <a:ext cx="4125394" cy="3155952"/>
          </a:xfrm>
          <a:prstGeom prst="rect">
            <a:avLst/>
          </a:prstGeom>
        </p:spPr>
      </p:pic>
    </p:spTree>
    <p:extLst>
      <p:ext uri="{BB962C8B-B14F-4D97-AF65-F5344CB8AC3E}">
        <p14:creationId xmlns:p14="http://schemas.microsoft.com/office/powerpoint/2010/main" val="304374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2045F-9B23-4832-9347-1213E72FD8FA}"/>
              </a:ext>
            </a:extLst>
          </p:cNvPr>
          <p:cNvSpPr>
            <a:spLocks noGrp="1"/>
          </p:cNvSpPr>
          <p:nvPr>
            <p:ph type="title"/>
          </p:nvPr>
        </p:nvSpPr>
        <p:spPr/>
        <p:txBody>
          <a:bodyPr/>
          <a:lstStyle/>
          <a:p>
            <a:r>
              <a:rPr lang="zh-CN" altLang="en-US" dirty="0"/>
              <a:t>模拟大学生活游戏</a:t>
            </a:r>
            <a:r>
              <a:rPr lang="en-US" altLang="zh-CN" dirty="0"/>
              <a:t>-&gt;</a:t>
            </a:r>
            <a:r>
              <a:rPr lang="zh-CN" altLang="en-US" dirty="0"/>
              <a:t>能否成功申请理想工作？</a:t>
            </a:r>
          </a:p>
        </p:txBody>
      </p:sp>
      <p:sp>
        <p:nvSpPr>
          <p:cNvPr id="3" name="内容占位符 2">
            <a:extLst>
              <a:ext uri="{FF2B5EF4-FFF2-40B4-BE49-F238E27FC236}">
                <a16:creationId xmlns:a16="http://schemas.microsoft.com/office/drawing/2014/main" id="{29281840-DA50-40C4-AB18-03F4BD311985}"/>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2151917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C6D324-F9E0-44E8-BE67-9316B3485351}"/>
              </a:ext>
            </a:extLst>
          </p:cNvPr>
          <p:cNvSpPr>
            <a:spLocks noGrp="1"/>
          </p:cNvSpPr>
          <p:nvPr>
            <p:ph type="title"/>
          </p:nvPr>
        </p:nvSpPr>
        <p:spPr>
          <a:xfrm>
            <a:off x="1678518" y="260350"/>
            <a:ext cx="9884833" cy="914400"/>
          </a:xfrm>
        </p:spPr>
        <p:txBody>
          <a:bodyPr wrap="square" anchor="b">
            <a:normAutofit/>
          </a:bodyPr>
          <a:lstStyle/>
          <a:p>
            <a:r>
              <a:rPr lang="zh-CN" altLang="en-US" dirty="0"/>
              <a:t>职业能力维度信息</a:t>
            </a:r>
            <a:r>
              <a:rPr lang="en-US" altLang="zh-CN" dirty="0"/>
              <a:t>-&gt;</a:t>
            </a:r>
            <a:r>
              <a:rPr lang="zh-CN" altLang="en-US" dirty="0"/>
              <a:t>个人自评</a:t>
            </a:r>
          </a:p>
        </p:txBody>
      </p:sp>
      <p:pic>
        <p:nvPicPr>
          <p:cNvPr id="6" name="图片 5">
            <a:extLst>
              <a:ext uri="{FF2B5EF4-FFF2-40B4-BE49-F238E27FC236}">
                <a16:creationId xmlns:a16="http://schemas.microsoft.com/office/drawing/2014/main" id="{4AFE5513-876E-4EE0-A77C-F807708772AD}"/>
              </a:ext>
            </a:extLst>
          </p:cNvPr>
          <p:cNvPicPr>
            <a:picLocks noChangeAspect="1"/>
          </p:cNvPicPr>
          <p:nvPr/>
        </p:nvPicPr>
        <p:blipFill rotWithShape="1">
          <a:blip r:embed="rId2"/>
          <a:srcRect b="32643"/>
          <a:stretch/>
        </p:blipFill>
        <p:spPr>
          <a:xfrm>
            <a:off x="1178645" y="1502029"/>
            <a:ext cx="4955674" cy="3551047"/>
          </a:xfrm>
          <a:prstGeom prst="rect">
            <a:avLst/>
          </a:prstGeom>
          <a:noFill/>
        </p:spPr>
      </p:pic>
      <p:pic>
        <p:nvPicPr>
          <p:cNvPr id="8" name="内容占位符 7">
            <a:extLst>
              <a:ext uri="{FF2B5EF4-FFF2-40B4-BE49-F238E27FC236}">
                <a16:creationId xmlns:a16="http://schemas.microsoft.com/office/drawing/2014/main" id="{6F1D36C0-B3A2-44CC-8E6D-18CC11C8C6E1}"/>
              </a:ext>
            </a:extLst>
          </p:cNvPr>
          <p:cNvPicPr>
            <a:picLocks noGrp="1" noChangeAspect="1"/>
          </p:cNvPicPr>
          <p:nvPr>
            <p:ph sz="half" idx="2"/>
          </p:nvPr>
        </p:nvPicPr>
        <p:blipFill>
          <a:blip r:embed="rId3"/>
          <a:stretch>
            <a:fillRect/>
          </a:stretch>
        </p:blipFill>
        <p:spPr>
          <a:xfrm>
            <a:off x="8018417" y="1505214"/>
            <a:ext cx="3262668" cy="4252894"/>
          </a:xfrm>
          <a:prstGeom prst="rect">
            <a:avLst/>
          </a:prstGeom>
        </p:spPr>
      </p:pic>
      <p:pic>
        <p:nvPicPr>
          <p:cNvPr id="9" name="图片 8">
            <a:extLst>
              <a:ext uri="{FF2B5EF4-FFF2-40B4-BE49-F238E27FC236}">
                <a16:creationId xmlns:a16="http://schemas.microsoft.com/office/drawing/2014/main" id="{39BD1324-DDE2-4395-BB25-466EBF3FDD53}"/>
              </a:ext>
            </a:extLst>
          </p:cNvPr>
          <p:cNvPicPr>
            <a:picLocks noChangeAspect="1"/>
          </p:cNvPicPr>
          <p:nvPr/>
        </p:nvPicPr>
        <p:blipFill>
          <a:blip r:embed="rId4"/>
          <a:stretch>
            <a:fillRect/>
          </a:stretch>
        </p:blipFill>
        <p:spPr>
          <a:xfrm>
            <a:off x="1178644" y="5247151"/>
            <a:ext cx="6768265" cy="1276866"/>
          </a:xfrm>
          <a:prstGeom prst="rect">
            <a:avLst/>
          </a:prstGeom>
        </p:spPr>
      </p:pic>
      <p:pic>
        <p:nvPicPr>
          <p:cNvPr id="10" name="图片 9">
            <a:extLst>
              <a:ext uri="{FF2B5EF4-FFF2-40B4-BE49-F238E27FC236}">
                <a16:creationId xmlns:a16="http://schemas.microsoft.com/office/drawing/2014/main" id="{C3F14A2E-6139-4493-8E5B-A33766975FA8}"/>
              </a:ext>
            </a:extLst>
          </p:cNvPr>
          <p:cNvPicPr>
            <a:picLocks noChangeAspect="1"/>
          </p:cNvPicPr>
          <p:nvPr/>
        </p:nvPicPr>
        <p:blipFill>
          <a:blip r:embed="rId5"/>
          <a:stretch>
            <a:fillRect/>
          </a:stretch>
        </p:blipFill>
        <p:spPr>
          <a:xfrm>
            <a:off x="1178644" y="5148093"/>
            <a:ext cx="895333" cy="198116"/>
          </a:xfrm>
          <a:prstGeom prst="rect">
            <a:avLst/>
          </a:prstGeom>
        </p:spPr>
      </p:pic>
    </p:spTree>
    <p:extLst>
      <p:ext uri="{BB962C8B-B14F-4D97-AF65-F5344CB8AC3E}">
        <p14:creationId xmlns:p14="http://schemas.microsoft.com/office/powerpoint/2010/main" val="1411629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BF679-3153-49F6-8433-8C07F25148F3}"/>
              </a:ext>
            </a:extLst>
          </p:cNvPr>
          <p:cNvSpPr>
            <a:spLocks noGrp="1"/>
          </p:cNvSpPr>
          <p:nvPr>
            <p:ph type="title"/>
          </p:nvPr>
        </p:nvSpPr>
        <p:spPr/>
        <p:txBody>
          <a:bodyPr/>
          <a:lstStyle/>
          <a:p>
            <a:r>
              <a:rPr lang="zh-CN" altLang="en-US" dirty="0"/>
              <a:t>目标雷达图和解决方案</a:t>
            </a:r>
          </a:p>
        </p:txBody>
      </p:sp>
      <p:pic>
        <p:nvPicPr>
          <p:cNvPr id="6" name="内容占位符 5">
            <a:extLst>
              <a:ext uri="{FF2B5EF4-FFF2-40B4-BE49-F238E27FC236}">
                <a16:creationId xmlns:a16="http://schemas.microsoft.com/office/drawing/2014/main" id="{021B2265-C557-47A6-8595-ADF3B93D039D}"/>
              </a:ext>
            </a:extLst>
          </p:cNvPr>
          <p:cNvPicPr>
            <a:picLocks noGrp="1" noChangeAspect="1"/>
          </p:cNvPicPr>
          <p:nvPr>
            <p:ph sz="half" idx="1"/>
          </p:nvPr>
        </p:nvPicPr>
        <p:blipFill>
          <a:blip r:embed="rId2"/>
          <a:stretch>
            <a:fillRect/>
          </a:stretch>
        </p:blipFill>
        <p:spPr>
          <a:xfrm>
            <a:off x="1003996" y="2298338"/>
            <a:ext cx="3794687" cy="2979363"/>
          </a:xfrm>
          <a:prstGeom prst="rect">
            <a:avLst/>
          </a:prstGeom>
        </p:spPr>
      </p:pic>
      <p:pic>
        <p:nvPicPr>
          <p:cNvPr id="7" name="内容占位符 6">
            <a:extLst>
              <a:ext uri="{FF2B5EF4-FFF2-40B4-BE49-F238E27FC236}">
                <a16:creationId xmlns:a16="http://schemas.microsoft.com/office/drawing/2014/main" id="{5AF0DA4D-B7A3-48C0-B67F-DCB0B00C0E9A}"/>
              </a:ext>
            </a:extLst>
          </p:cNvPr>
          <p:cNvPicPr>
            <a:picLocks noGrp="1" noChangeAspect="1"/>
          </p:cNvPicPr>
          <p:nvPr>
            <p:ph sz="half" idx="2"/>
          </p:nvPr>
        </p:nvPicPr>
        <p:blipFill>
          <a:blip r:embed="rId3"/>
          <a:stretch>
            <a:fillRect/>
          </a:stretch>
        </p:blipFill>
        <p:spPr>
          <a:xfrm>
            <a:off x="4627684" y="1580299"/>
            <a:ext cx="3415811" cy="5233835"/>
          </a:xfrm>
          <a:prstGeom prst="rect">
            <a:avLst/>
          </a:prstGeom>
        </p:spPr>
      </p:pic>
      <p:pic>
        <p:nvPicPr>
          <p:cNvPr id="8" name="图片 7">
            <a:extLst>
              <a:ext uri="{FF2B5EF4-FFF2-40B4-BE49-F238E27FC236}">
                <a16:creationId xmlns:a16="http://schemas.microsoft.com/office/drawing/2014/main" id="{D7875189-CDD9-4A31-80B8-502B82B1FFF4}"/>
              </a:ext>
            </a:extLst>
          </p:cNvPr>
          <p:cNvPicPr>
            <a:picLocks noChangeAspect="1"/>
          </p:cNvPicPr>
          <p:nvPr/>
        </p:nvPicPr>
        <p:blipFill rotWithShape="1">
          <a:blip r:embed="rId4"/>
          <a:srcRect r="57673"/>
          <a:stretch/>
        </p:blipFill>
        <p:spPr>
          <a:xfrm>
            <a:off x="7545052" y="3265467"/>
            <a:ext cx="4390508" cy="1045104"/>
          </a:xfrm>
          <a:prstGeom prst="rect">
            <a:avLst/>
          </a:prstGeom>
        </p:spPr>
      </p:pic>
    </p:spTree>
    <p:extLst>
      <p:ext uri="{BB962C8B-B14F-4D97-AF65-F5344CB8AC3E}">
        <p14:creationId xmlns:p14="http://schemas.microsoft.com/office/powerpoint/2010/main" val="1593688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D16C9A4-B08A-438B-9326-7A7DF8807E24}"/>
              </a:ext>
            </a:extLst>
          </p:cNvPr>
          <p:cNvSpPr>
            <a:spLocks noGrp="1"/>
          </p:cNvSpPr>
          <p:nvPr>
            <p:ph type="title"/>
          </p:nvPr>
        </p:nvSpPr>
        <p:spPr/>
        <p:txBody>
          <a:bodyPr/>
          <a:lstStyle/>
          <a:p>
            <a:r>
              <a:rPr lang="zh-CN" altLang="en-US" dirty="0">
                <a:latin typeface="+mn-lt"/>
                <a:ea typeface="+mn-ea"/>
                <a:cs typeface="+mn-ea"/>
                <a:sym typeface="+mn-lt"/>
              </a:rPr>
              <a:t>运营收入</a:t>
            </a:r>
          </a:p>
        </p:txBody>
      </p:sp>
      <p:sp>
        <p:nvSpPr>
          <p:cNvPr id="7" name="文本占位符 6">
            <a:extLst>
              <a:ext uri="{FF2B5EF4-FFF2-40B4-BE49-F238E27FC236}">
                <a16:creationId xmlns:a16="http://schemas.microsoft.com/office/drawing/2014/main" id="{709B5573-3434-4023-9A42-6BDEA396B228}"/>
              </a:ext>
            </a:extLst>
          </p:cNvPr>
          <p:cNvSpPr>
            <a:spLocks noGrp="1"/>
          </p:cNvSpPr>
          <p:nvPr>
            <p:ph type="body"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1195662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8036FA-6082-4B74-95A9-F2435C918294}"/>
              </a:ext>
            </a:extLst>
          </p:cNvPr>
          <p:cNvSpPr>
            <a:spLocks noGrp="1"/>
          </p:cNvSpPr>
          <p:nvPr>
            <p:ph type="title"/>
          </p:nvPr>
        </p:nvSpPr>
        <p:spPr/>
        <p:txBody>
          <a:bodyPr/>
          <a:lstStyle/>
          <a:p>
            <a:r>
              <a:rPr lang="zh-CN" altLang="en-US" dirty="0">
                <a:latin typeface="+mn-lt"/>
                <a:ea typeface="+mn-ea"/>
                <a:cs typeface="+mn-ea"/>
                <a:sym typeface="+mn-lt"/>
              </a:rPr>
              <a:t>盈利模式</a:t>
            </a:r>
          </a:p>
        </p:txBody>
      </p:sp>
      <p:sp>
        <p:nvSpPr>
          <p:cNvPr id="3" name="内容占位符 2">
            <a:extLst>
              <a:ext uri="{FF2B5EF4-FFF2-40B4-BE49-F238E27FC236}">
                <a16:creationId xmlns:a16="http://schemas.microsoft.com/office/drawing/2014/main" id="{37BFBCDA-2F8C-4DF2-8CAC-5694CBB3C541}"/>
              </a:ext>
            </a:extLst>
          </p:cNvPr>
          <p:cNvSpPr>
            <a:spLocks noGrp="1"/>
          </p:cNvSpPr>
          <p:nvPr>
            <p:ph idx="1"/>
          </p:nvPr>
        </p:nvSpPr>
        <p:spPr>
          <a:xfrm>
            <a:off x="1468803" y="1349619"/>
            <a:ext cx="10405209" cy="5508381"/>
          </a:xfrm>
        </p:spPr>
        <p:txBody>
          <a:bodyPr/>
          <a:lstStyle/>
          <a:p>
            <a:pPr>
              <a:buFont typeface="Arial" panose="020B0604020202020204" pitchFamily="34" charset="0"/>
              <a:buChar char="•"/>
            </a:pPr>
            <a:r>
              <a:rPr lang="zh-CN" altLang="en-US" sz="2400" dirty="0">
                <a:cs typeface="+mn-ea"/>
                <a:sym typeface="+mn-lt"/>
              </a:rPr>
              <a:t>游戏（上线</a:t>
            </a:r>
            <a:r>
              <a:rPr lang="en-US" altLang="zh-CN" sz="2400" dirty="0">
                <a:cs typeface="+mn-ea"/>
                <a:sym typeface="+mn-lt"/>
              </a:rPr>
              <a:t>STEAM</a:t>
            </a:r>
            <a:r>
              <a:rPr lang="zh-CN" altLang="en-US" sz="2400" dirty="0">
                <a:cs typeface="+mn-ea"/>
                <a:sym typeface="+mn-lt"/>
              </a:rPr>
              <a:t>）</a:t>
            </a:r>
            <a:endParaRPr lang="en-US" altLang="zh-CN" sz="2400" dirty="0">
              <a:cs typeface="+mn-ea"/>
              <a:sym typeface="+mn-lt"/>
            </a:endParaRPr>
          </a:p>
          <a:p>
            <a:pPr lvl="1">
              <a:buFont typeface="Arial" panose="020B0604020202020204" pitchFamily="34" charset="0"/>
              <a:buChar char="•"/>
            </a:pPr>
            <a:r>
              <a:rPr lang="zh-CN" altLang="en-US" sz="2200" dirty="0">
                <a:cs typeface="+mn-ea"/>
                <a:sym typeface="+mn-lt"/>
              </a:rPr>
              <a:t>大一</a:t>
            </a:r>
            <a:r>
              <a:rPr lang="zh-CN" altLang="en-US" sz="2200" b="1" dirty="0">
                <a:cs typeface="+mn-ea"/>
                <a:sym typeface="+mn-lt"/>
              </a:rPr>
              <a:t>新生</a:t>
            </a:r>
            <a:r>
              <a:rPr lang="zh-CN" altLang="en-US" sz="2200" dirty="0">
                <a:solidFill>
                  <a:srgbClr val="FF0000"/>
                </a:solidFill>
                <a:cs typeface="+mn-ea"/>
                <a:sym typeface="+mn-lt"/>
              </a:rPr>
              <a:t>（在选专业方面的困惑）</a:t>
            </a:r>
            <a:endParaRPr lang="en-US" altLang="zh-CN" sz="2200" dirty="0">
              <a:solidFill>
                <a:srgbClr val="FF0000"/>
              </a:solidFill>
              <a:cs typeface="+mn-ea"/>
              <a:sym typeface="+mn-lt"/>
            </a:endParaRPr>
          </a:p>
          <a:p>
            <a:pPr lvl="1">
              <a:buFont typeface="Arial" panose="020B0604020202020204" pitchFamily="34" charset="0"/>
              <a:buChar char="•"/>
            </a:pPr>
            <a:r>
              <a:rPr lang="zh-CN" altLang="en-US" sz="2200" b="1" dirty="0">
                <a:cs typeface="+mn-ea"/>
                <a:sym typeface="+mn-lt"/>
              </a:rPr>
              <a:t>初中生</a:t>
            </a:r>
            <a:r>
              <a:rPr lang="zh-CN" altLang="en-US" sz="2200" dirty="0">
                <a:cs typeface="+mn-ea"/>
                <a:sym typeface="+mn-lt"/>
              </a:rPr>
              <a:t>，</a:t>
            </a:r>
            <a:r>
              <a:rPr lang="zh-CN" altLang="en-US" sz="2200" b="1" dirty="0">
                <a:cs typeface="+mn-ea"/>
                <a:sym typeface="+mn-lt"/>
              </a:rPr>
              <a:t>高中生</a:t>
            </a:r>
            <a:r>
              <a:rPr lang="zh-CN" altLang="en-US" sz="2200" dirty="0">
                <a:solidFill>
                  <a:srgbClr val="FF0000"/>
                </a:solidFill>
                <a:cs typeface="+mn-ea"/>
                <a:sym typeface="+mn-lt"/>
              </a:rPr>
              <a:t>（大学选择的迷惑）</a:t>
            </a:r>
            <a:endParaRPr lang="en-US" altLang="zh-CN" sz="2200" dirty="0">
              <a:solidFill>
                <a:srgbClr val="FF0000"/>
              </a:solidFill>
              <a:cs typeface="+mn-ea"/>
              <a:sym typeface="+mn-lt"/>
            </a:endParaRPr>
          </a:p>
          <a:p>
            <a:pPr lvl="1">
              <a:buFont typeface="Arial" panose="020B0604020202020204" pitchFamily="34" charset="0"/>
              <a:buChar char="•"/>
            </a:pPr>
            <a:r>
              <a:rPr lang="zh-CN" altLang="en-US" sz="2200" dirty="0">
                <a:cs typeface="+mn-ea"/>
                <a:sym typeface="+mn-lt"/>
              </a:rPr>
              <a:t>没上过</a:t>
            </a:r>
            <a:r>
              <a:rPr lang="zh-CN" altLang="en-US" sz="2200" b="1" dirty="0">
                <a:cs typeface="+mn-ea"/>
                <a:sym typeface="+mn-lt"/>
              </a:rPr>
              <a:t>大学</a:t>
            </a:r>
            <a:r>
              <a:rPr lang="zh-CN" altLang="en-US" sz="2200" dirty="0">
                <a:cs typeface="+mn-ea"/>
                <a:sym typeface="+mn-lt"/>
              </a:rPr>
              <a:t>的，家长愿意买单</a:t>
            </a:r>
            <a:endParaRPr lang="en-US" altLang="zh-CN" sz="2200" dirty="0">
              <a:cs typeface="+mn-ea"/>
              <a:sym typeface="+mn-lt"/>
            </a:endParaRPr>
          </a:p>
          <a:p>
            <a:pPr>
              <a:buFont typeface="Arial" panose="020B0604020202020204" pitchFamily="34" charset="0"/>
              <a:buChar char="•"/>
            </a:pPr>
            <a:r>
              <a:rPr lang="en-US" altLang="zh-CN" sz="2400" dirty="0">
                <a:cs typeface="+mn-ea"/>
                <a:sym typeface="+mn-lt"/>
              </a:rPr>
              <a:t>To B: </a:t>
            </a:r>
            <a:r>
              <a:rPr lang="zh-CN" altLang="en-US" sz="2400" dirty="0">
                <a:cs typeface="+mn-ea"/>
                <a:sym typeface="+mn-lt"/>
              </a:rPr>
              <a:t>平台可以接受猎头公司发出来的邀请，我们可以接收</a:t>
            </a:r>
            <a:r>
              <a:rPr lang="zh-CN" altLang="en-US" sz="2400" b="1" dirty="0">
                <a:cs typeface="+mn-ea"/>
                <a:sym typeface="+mn-lt"/>
              </a:rPr>
              <a:t>猎头和招聘公司的</a:t>
            </a:r>
            <a:r>
              <a:rPr lang="en-US" altLang="zh-CN" sz="2400" b="1" dirty="0">
                <a:cs typeface="+mn-ea"/>
                <a:sym typeface="+mn-lt"/>
              </a:rPr>
              <a:t>VIP</a:t>
            </a:r>
            <a:r>
              <a:rPr lang="zh-CN" altLang="en-US" sz="2400" b="1" dirty="0">
                <a:cs typeface="+mn-ea"/>
                <a:sym typeface="+mn-lt"/>
              </a:rPr>
              <a:t>充值</a:t>
            </a:r>
            <a:r>
              <a:rPr lang="zh-CN" altLang="en-US" sz="2400" dirty="0">
                <a:cs typeface="+mn-ea"/>
                <a:sym typeface="+mn-lt"/>
              </a:rPr>
              <a:t>，从而能够给我们学生发站内信，邀请邀约</a:t>
            </a:r>
            <a:r>
              <a:rPr lang="zh-CN" altLang="en-US" sz="2400" dirty="0">
                <a:solidFill>
                  <a:srgbClr val="FF0000"/>
                </a:solidFill>
                <a:cs typeface="+mn-ea"/>
                <a:sym typeface="+mn-lt"/>
              </a:rPr>
              <a:t>（猎头要找更符合他们招聘要求的学生）</a:t>
            </a:r>
            <a:r>
              <a:rPr lang="zh-CN" altLang="en-US" sz="2400" dirty="0">
                <a:cs typeface="+mn-ea"/>
                <a:sym typeface="+mn-lt"/>
              </a:rPr>
              <a:t>。</a:t>
            </a:r>
            <a:endParaRPr lang="en-US" altLang="zh-CN" sz="2400" dirty="0">
              <a:cs typeface="+mn-ea"/>
              <a:sym typeface="+mn-lt"/>
            </a:endParaRPr>
          </a:p>
          <a:p>
            <a:pPr>
              <a:buFont typeface="Arial" panose="020B0604020202020204" pitchFamily="34" charset="0"/>
              <a:buChar char="•"/>
            </a:pPr>
            <a:r>
              <a:rPr lang="en-US" altLang="zh-CN" sz="2400" dirty="0">
                <a:cs typeface="+mn-ea"/>
                <a:sym typeface="+mn-lt"/>
              </a:rPr>
              <a:t>To C: </a:t>
            </a:r>
            <a:r>
              <a:rPr lang="zh-CN" altLang="en-US" sz="2400" dirty="0">
                <a:cs typeface="+mn-ea"/>
                <a:sym typeface="+mn-lt"/>
              </a:rPr>
              <a:t>通过与</a:t>
            </a:r>
            <a:r>
              <a:rPr lang="en-US" altLang="zh-CN" sz="2400" dirty="0">
                <a:cs typeface="+mn-ea"/>
                <a:sym typeface="+mn-lt"/>
              </a:rPr>
              <a:t>HR</a:t>
            </a:r>
            <a:r>
              <a:rPr lang="zh-CN" altLang="en-US" sz="2400" dirty="0">
                <a:cs typeface="+mn-ea"/>
                <a:sym typeface="+mn-lt"/>
              </a:rPr>
              <a:t>的沟通所形成的行业模型，是能够有偿地给与除西浦以外的学生进行模型参考。</a:t>
            </a:r>
            <a:r>
              <a:rPr lang="zh-CN" altLang="en-US" sz="2400" dirty="0">
                <a:solidFill>
                  <a:srgbClr val="FF0000"/>
                </a:solidFill>
                <a:cs typeface="+mn-ea"/>
                <a:sym typeface="+mn-lt"/>
              </a:rPr>
              <a:t>（学生希望变得更强，找到更好的行业模型）</a:t>
            </a:r>
            <a:r>
              <a:rPr lang="zh-CN" altLang="en-US" sz="2400" dirty="0">
                <a:cs typeface="+mn-ea"/>
                <a:sym typeface="+mn-lt"/>
              </a:rPr>
              <a:t>。</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通过和提供和校内</a:t>
            </a:r>
            <a:r>
              <a:rPr lang="zh-CN" altLang="en-US" sz="2400" b="1" dirty="0">
                <a:cs typeface="+mn-ea"/>
                <a:sym typeface="+mn-lt"/>
              </a:rPr>
              <a:t>学习超市</a:t>
            </a:r>
            <a:r>
              <a:rPr lang="zh-CN" altLang="en-US" sz="2400" dirty="0">
                <a:cs typeface="+mn-ea"/>
                <a:sym typeface="+mn-lt"/>
              </a:rPr>
              <a:t>和</a:t>
            </a:r>
            <a:r>
              <a:rPr lang="zh-CN" altLang="en-US" sz="2400" b="1" dirty="0">
                <a:cs typeface="+mn-ea"/>
                <a:sym typeface="+mn-lt"/>
              </a:rPr>
              <a:t>校外学习资源</a:t>
            </a:r>
            <a:r>
              <a:rPr lang="zh-CN" altLang="en-US" sz="2400" dirty="0">
                <a:cs typeface="+mn-ea"/>
                <a:sym typeface="+mn-lt"/>
              </a:rPr>
              <a:t>的对接和引流</a:t>
            </a:r>
            <a:r>
              <a:rPr lang="zh-CN" altLang="en-US" sz="2400" dirty="0">
                <a:solidFill>
                  <a:srgbClr val="FF0000"/>
                </a:solidFill>
                <a:cs typeface="+mn-ea"/>
                <a:sym typeface="+mn-lt"/>
              </a:rPr>
              <a:t>（教育实体需要更多的顾客）</a:t>
            </a:r>
            <a:r>
              <a:rPr lang="zh-CN" altLang="en-US" sz="2400" dirty="0">
                <a:cs typeface="+mn-ea"/>
                <a:sym typeface="+mn-lt"/>
              </a:rPr>
              <a:t>。</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其他盈利模式：广告，专业</a:t>
            </a:r>
            <a:r>
              <a:rPr lang="en-US" altLang="zh-CN" sz="2400" dirty="0">
                <a:cs typeface="+mn-ea"/>
                <a:sym typeface="+mn-lt"/>
              </a:rPr>
              <a:t>HR</a:t>
            </a:r>
            <a:r>
              <a:rPr lang="zh-CN" altLang="en-US" sz="2400" dirty="0">
                <a:cs typeface="+mn-ea"/>
                <a:sym typeface="+mn-lt"/>
              </a:rPr>
              <a:t>职业咨询，直接的教育机构，支持就业办公室工作。</a:t>
            </a:r>
            <a:endParaRPr lang="en-US" altLang="zh-CN" sz="2400" dirty="0">
              <a:cs typeface="+mn-ea"/>
              <a:sym typeface="+mn-lt"/>
            </a:endParaRPr>
          </a:p>
          <a:p>
            <a:endParaRPr lang="zh-CN" altLang="en-US" sz="2400" dirty="0">
              <a:cs typeface="+mn-ea"/>
              <a:sym typeface="+mn-lt"/>
            </a:endParaRPr>
          </a:p>
        </p:txBody>
      </p:sp>
    </p:spTree>
    <p:extLst>
      <p:ext uri="{BB962C8B-B14F-4D97-AF65-F5344CB8AC3E}">
        <p14:creationId xmlns:p14="http://schemas.microsoft.com/office/powerpoint/2010/main" val="1536847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8C9B2CE-032A-4745-9637-FD42CAAC75B0}"/>
              </a:ext>
            </a:extLst>
          </p:cNvPr>
          <p:cNvSpPr>
            <a:spLocks noGrp="1"/>
          </p:cNvSpPr>
          <p:nvPr>
            <p:ph type="title"/>
          </p:nvPr>
        </p:nvSpPr>
        <p:spPr/>
        <p:txBody>
          <a:bodyPr/>
          <a:lstStyle/>
          <a:p>
            <a:r>
              <a:rPr lang="zh-CN" altLang="en-US" dirty="0"/>
              <a:t>营收分析</a:t>
            </a:r>
          </a:p>
        </p:txBody>
      </p:sp>
      <p:sp>
        <p:nvSpPr>
          <p:cNvPr id="5" name="文本占位符 4">
            <a:extLst>
              <a:ext uri="{FF2B5EF4-FFF2-40B4-BE49-F238E27FC236}">
                <a16:creationId xmlns:a16="http://schemas.microsoft.com/office/drawing/2014/main" id="{B4C2C883-A47D-49DC-9BFB-2A4FBF498169}"/>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57479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E35583A-FF75-441F-90A6-E25AE10C403F}"/>
              </a:ext>
            </a:extLst>
          </p:cNvPr>
          <p:cNvSpPr>
            <a:spLocks noGrp="1"/>
          </p:cNvSpPr>
          <p:nvPr>
            <p:ph type="title"/>
          </p:nvPr>
        </p:nvSpPr>
        <p:spPr/>
        <p:txBody>
          <a:bodyPr/>
          <a:lstStyle/>
          <a:p>
            <a:endParaRPr lang="zh-CN" altLang="en-US" dirty="0"/>
          </a:p>
        </p:txBody>
      </p:sp>
      <p:sp>
        <p:nvSpPr>
          <p:cNvPr id="5" name="内容占位符 4">
            <a:extLst>
              <a:ext uri="{FF2B5EF4-FFF2-40B4-BE49-F238E27FC236}">
                <a16:creationId xmlns:a16="http://schemas.microsoft.com/office/drawing/2014/main" id="{749DCE5A-0E8A-434C-9FBB-AC325964EA09}"/>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639283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D09E9BB-CA04-4324-9ACE-496EC7FC9D0F}"/>
              </a:ext>
            </a:extLst>
          </p:cNvPr>
          <p:cNvSpPr>
            <a:spLocks noGrp="1"/>
          </p:cNvSpPr>
          <p:nvPr>
            <p:ph type="title"/>
          </p:nvPr>
        </p:nvSpPr>
        <p:spPr/>
        <p:txBody>
          <a:bodyPr/>
          <a:lstStyle/>
          <a:p>
            <a:r>
              <a:rPr lang="zh-CN" altLang="en-US" sz="4000" dirty="0">
                <a:cs typeface="+mn-ea"/>
                <a:sym typeface="+mn-lt"/>
              </a:rPr>
              <a:t>融资计划，预算，回报分析</a:t>
            </a:r>
            <a:br>
              <a:rPr lang="en-US" altLang="zh-CN" sz="4000" dirty="0">
                <a:cs typeface="+mn-ea"/>
                <a:sym typeface="+mn-lt"/>
              </a:rPr>
            </a:br>
            <a:endParaRPr lang="zh-CN" altLang="en-US" dirty="0"/>
          </a:p>
        </p:txBody>
      </p:sp>
      <p:sp>
        <p:nvSpPr>
          <p:cNvPr id="5" name="文本占位符 4">
            <a:extLst>
              <a:ext uri="{FF2B5EF4-FFF2-40B4-BE49-F238E27FC236}">
                <a16:creationId xmlns:a16="http://schemas.microsoft.com/office/drawing/2014/main" id="{C605B611-EEA8-40C3-BB66-6EFC70CCC0A3}"/>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79628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F71B6-6616-4D54-B0D0-671A85FE5DC3}"/>
              </a:ext>
            </a:extLst>
          </p:cNvPr>
          <p:cNvSpPr>
            <a:spLocks noGrp="1"/>
          </p:cNvSpPr>
          <p:nvPr>
            <p:ph type="title"/>
          </p:nvPr>
        </p:nvSpPr>
        <p:spPr/>
        <p:txBody>
          <a:bodyPr/>
          <a:lstStyle/>
          <a:p>
            <a:r>
              <a:rPr lang="zh-CN" altLang="en-US" dirty="0">
                <a:latin typeface="+mn-lt"/>
                <a:ea typeface="+mn-ea"/>
                <a:cs typeface="+mn-ea"/>
                <a:sym typeface="+mn-lt"/>
              </a:rPr>
              <a:t>目录</a:t>
            </a:r>
          </a:p>
        </p:txBody>
      </p:sp>
      <p:sp>
        <p:nvSpPr>
          <p:cNvPr id="3" name="内容占位符 2">
            <a:extLst>
              <a:ext uri="{FF2B5EF4-FFF2-40B4-BE49-F238E27FC236}">
                <a16:creationId xmlns:a16="http://schemas.microsoft.com/office/drawing/2014/main" id="{220C0E87-54BF-4C97-B4AB-078FA0914FEA}"/>
              </a:ext>
            </a:extLst>
          </p:cNvPr>
          <p:cNvSpPr>
            <a:spLocks noGrp="1"/>
          </p:cNvSpPr>
          <p:nvPr>
            <p:ph idx="1"/>
          </p:nvPr>
        </p:nvSpPr>
        <p:spPr>
          <a:xfrm>
            <a:off x="1678517" y="1844675"/>
            <a:ext cx="9793816" cy="4872648"/>
          </a:xfrm>
        </p:spPr>
        <p:txBody>
          <a:bodyPr/>
          <a:lstStyle/>
          <a:p>
            <a:pPr>
              <a:buFont typeface="Arial" panose="020B0604020202020204" pitchFamily="34" charset="0"/>
              <a:buChar char="•"/>
            </a:pPr>
            <a:r>
              <a:rPr lang="zh-CN" altLang="en-US" sz="2400" dirty="0">
                <a:cs typeface="+mn-ea"/>
                <a:sym typeface="+mn-lt"/>
              </a:rPr>
              <a:t>背景</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行业痛点</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解决方案</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技术实现</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营收分析</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融资计划，预算，回报分析</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团队介绍</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结语</a:t>
            </a:r>
            <a:endParaRPr lang="en-US" altLang="zh-CN" sz="2400" dirty="0">
              <a:cs typeface="+mn-ea"/>
              <a:sym typeface="+mn-lt"/>
            </a:endParaRPr>
          </a:p>
          <a:p>
            <a:pPr>
              <a:buFont typeface="Arial" panose="020B0604020202020204" pitchFamily="34" charset="0"/>
              <a:buChar char="•"/>
            </a:pPr>
            <a:endParaRPr lang="en-US" altLang="zh-CN" sz="2400" dirty="0">
              <a:cs typeface="+mn-ea"/>
              <a:sym typeface="+mn-lt"/>
            </a:endParaRPr>
          </a:p>
          <a:p>
            <a:pPr>
              <a:buFont typeface="Arial" panose="020B0604020202020204" pitchFamily="34" charset="0"/>
              <a:buChar char="•"/>
            </a:pPr>
            <a:endParaRPr lang="en-US" altLang="zh-CN" sz="2400" dirty="0">
              <a:cs typeface="+mn-ea"/>
              <a:sym typeface="+mn-lt"/>
            </a:endParaRPr>
          </a:p>
          <a:p>
            <a:pPr>
              <a:buFont typeface="Arial" panose="020B0604020202020204" pitchFamily="34" charset="0"/>
              <a:buChar char="•"/>
            </a:pPr>
            <a:endParaRPr lang="zh-CN" altLang="en-US" sz="2400" dirty="0">
              <a:cs typeface="+mn-ea"/>
              <a:sym typeface="+mn-lt"/>
            </a:endParaRPr>
          </a:p>
        </p:txBody>
      </p:sp>
    </p:spTree>
    <p:extLst>
      <p:ext uri="{BB962C8B-B14F-4D97-AF65-F5344CB8AC3E}">
        <p14:creationId xmlns:p14="http://schemas.microsoft.com/office/powerpoint/2010/main" val="309152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A118E8A-997C-4E3D-9255-BFC7DEF76DF0}"/>
              </a:ext>
            </a:extLst>
          </p:cNvPr>
          <p:cNvSpPr>
            <a:spLocks noGrp="1"/>
          </p:cNvSpPr>
          <p:nvPr>
            <p:ph type="title"/>
          </p:nvPr>
        </p:nvSpPr>
        <p:spPr/>
        <p:txBody>
          <a:bodyPr/>
          <a:lstStyle/>
          <a:p>
            <a:r>
              <a:rPr lang="zh-CN" altLang="en-US" dirty="0"/>
              <a:t>融资计划</a:t>
            </a:r>
          </a:p>
        </p:txBody>
      </p:sp>
      <p:sp>
        <p:nvSpPr>
          <p:cNvPr id="5" name="内容占位符 4">
            <a:extLst>
              <a:ext uri="{FF2B5EF4-FFF2-40B4-BE49-F238E27FC236}">
                <a16:creationId xmlns:a16="http://schemas.microsoft.com/office/drawing/2014/main" id="{F34E27CA-32D3-4F42-9032-8A7645129BB8}"/>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4036199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3B832-9509-465A-949A-11B386C09DDC}"/>
              </a:ext>
            </a:extLst>
          </p:cNvPr>
          <p:cNvSpPr>
            <a:spLocks noGrp="1"/>
          </p:cNvSpPr>
          <p:nvPr>
            <p:ph type="title"/>
          </p:nvPr>
        </p:nvSpPr>
        <p:spPr/>
        <p:txBody>
          <a:bodyPr/>
          <a:lstStyle/>
          <a:p>
            <a:r>
              <a:rPr lang="zh-CN" altLang="en-US" dirty="0"/>
              <a:t>融资预算方案</a:t>
            </a:r>
          </a:p>
        </p:txBody>
      </p:sp>
      <p:sp>
        <p:nvSpPr>
          <p:cNvPr id="3" name="内容占位符 2">
            <a:extLst>
              <a:ext uri="{FF2B5EF4-FFF2-40B4-BE49-F238E27FC236}">
                <a16:creationId xmlns:a16="http://schemas.microsoft.com/office/drawing/2014/main" id="{69387953-FBF9-407C-BF6F-6E4892257119}"/>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119632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16129-E0CC-4740-AC05-222F621E51DB}"/>
              </a:ext>
            </a:extLst>
          </p:cNvPr>
          <p:cNvSpPr>
            <a:spLocks noGrp="1"/>
          </p:cNvSpPr>
          <p:nvPr>
            <p:ph type="title"/>
          </p:nvPr>
        </p:nvSpPr>
        <p:spPr/>
        <p:txBody>
          <a:bodyPr/>
          <a:lstStyle/>
          <a:p>
            <a:r>
              <a:rPr lang="zh-CN" altLang="en-US" dirty="0">
                <a:cs typeface="+mn-ea"/>
                <a:sym typeface="+mn-lt"/>
              </a:rPr>
              <a:t>融资回报分析</a:t>
            </a:r>
            <a:endParaRPr lang="zh-CN" altLang="en-US" dirty="0"/>
          </a:p>
        </p:txBody>
      </p:sp>
      <p:sp>
        <p:nvSpPr>
          <p:cNvPr id="3" name="内容占位符 2">
            <a:extLst>
              <a:ext uri="{FF2B5EF4-FFF2-40B4-BE49-F238E27FC236}">
                <a16:creationId xmlns:a16="http://schemas.microsoft.com/office/drawing/2014/main" id="{DC72A6B5-17A2-451F-9491-671C2313B703}"/>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740748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0ED0062-BF1E-4763-BE0F-AA16DFCB99AD}"/>
              </a:ext>
            </a:extLst>
          </p:cNvPr>
          <p:cNvSpPr>
            <a:spLocks noGrp="1"/>
          </p:cNvSpPr>
          <p:nvPr>
            <p:ph type="title"/>
          </p:nvPr>
        </p:nvSpPr>
        <p:spPr/>
        <p:txBody>
          <a:bodyPr/>
          <a:lstStyle/>
          <a:p>
            <a:r>
              <a:rPr lang="zh-CN" altLang="en-US" dirty="0">
                <a:latin typeface="+mn-lt"/>
                <a:ea typeface="+mn-ea"/>
                <a:cs typeface="+mn-ea"/>
                <a:sym typeface="+mn-lt"/>
              </a:rPr>
              <a:t>团队介绍</a:t>
            </a:r>
          </a:p>
        </p:txBody>
      </p:sp>
      <p:sp>
        <p:nvSpPr>
          <p:cNvPr id="5" name="文本占位符 4">
            <a:extLst>
              <a:ext uri="{FF2B5EF4-FFF2-40B4-BE49-F238E27FC236}">
                <a16:creationId xmlns:a16="http://schemas.microsoft.com/office/drawing/2014/main" id="{16E19C71-649F-4261-A9D1-AACDBCA277AB}"/>
              </a:ext>
            </a:extLst>
          </p:cNvPr>
          <p:cNvSpPr>
            <a:spLocks noGrp="1"/>
          </p:cNvSpPr>
          <p:nvPr>
            <p:ph type="body"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3256134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1A934-D251-47D2-86C4-6A6269283C4A}"/>
              </a:ext>
            </a:extLst>
          </p:cNvPr>
          <p:cNvSpPr>
            <a:spLocks noGrp="1"/>
          </p:cNvSpPr>
          <p:nvPr>
            <p:ph type="title"/>
          </p:nvPr>
        </p:nvSpPr>
        <p:spPr>
          <a:xfrm>
            <a:off x="973584" y="160337"/>
            <a:ext cx="10972800" cy="1143000"/>
          </a:xfrm>
        </p:spPr>
        <p:txBody>
          <a:bodyPr/>
          <a:lstStyle/>
          <a:p>
            <a:r>
              <a:rPr lang="zh-CN" altLang="en-US" dirty="0">
                <a:latin typeface="+mn-lt"/>
                <a:ea typeface="+mn-ea"/>
                <a:cs typeface="+mn-ea"/>
                <a:sym typeface="+mn-lt"/>
              </a:rPr>
              <a:t>指导教师</a:t>
            </a:r>
            <a:endParaRPr lang="en-US" dirty="0">
              <a:latin typeface="+mn-lt"/>
              <a:ea typeface="+mn-ea"/>
              <a:cs typeface="+mn-ea"/>
              <a:sym typeface="+mn-lt"/>
            </a:endParaRPr>
          </a:p>
        </p:txBody>
      </p:sp>
      <p:sp>
        <p:nvSpPr>
          <p:cNvPr id="3" name="Text Placeholder 2">
            <a:extLst>
              <a:ext uri="{FF2B5EF4-FFF2-40B4-BE49-F238E27FC236}">
                <a16:creationId xmlns:a16="http://schemas.microsoft.com/office/drawing/2014/main" id="{DAAB21B3-E5A3-4F9D-ACEB-646BB2794DDF}"/>
              </a:ext>
            </a:extLst>
          </p:cNvPr>
          <p:cNvSpPr>
            <a:spLocks noGrp="1"/>
          </p:cNvSpPr>
          <p:nvPr>
            <p:ph type="body" idx="1"/>
          </p:nvPr>
        </p:nvSpPr>
        <p:spPr>
          <a:xfrm>
            <a:off x="973584" y="1535113"/>
            <a:ext cx="5386917" cy="639762"/>
          </a:xfrm>
        </p:spPr>
        <p:txBody>
          <a:bodyPr/>
          <a:lstStyle/>
          <a:p>
            <a:r>
              <a:rPr lang="zh-CN" altLang="en-US" dirty="0">
                <a:cs typeface="+mn-ea"/>
                <a:sym typeface="+mn-lt"/>
              </a:rPr>
              <a:t>汪潇</a:t>
            </a:r>
            <a:endParaRPr lang="en-US" dirty="0">
              <a:cs typeface="+mn-ea"/>
              <a:sym typeface="+mn-lt"/>
            </a:endParaRPr>
          </a:p>
        </p:txBody>
      </p:sp>
      <p:sp>
        <p:nvSpPr>
          <p:cNvPr id="5" name="Content Placeholder 4">
            <a:extLst>
              <a:ext uri="{FF2B5EF4-FFF2-40B4-BE49-F238E27FC236}">
                <a16:creationId xmlns:a16="http://schemas.microsoft.com/office/drawing/2014/main" id="{D69D5F89-68F4-45AE-90C3-3E6FA851EEA0}"/>
              </a:ext>
            </a:extLst>
          </p:cNvPr>
          <p:cNvSpPr>
            <a:spLocks noGrp="1"/>
          </p:cNvSpPr>
          <p:nvPr>
            <p:ph sz="half" idx="2"/>
          </p:nvPr>
        </p:nvSpPr>
        <p:spPr>
          <a:xfrm>
            <a:off x="973584" y="2174875"/>
            <a:ext cx="5386917" cy="3951288"/>
          </a:xfrm>
        </p:spPr>
        <p:txBody>
          <a:bodyPr/>
          <a:lstStyle/>
          <a:p>
            <a:pPr algn="l"/>
            <a:r>
              <a:rPr lang="zh-CN" altLang="en-US" sz="2000" b="0" i="0" dirty="0">
                <a:effectLst/>
                <a:cs typeface="+mn-ea"/>
                <a:sym typeface="+mn-lt"/>
              </a:rPr>
              <a:t>荷兰</a:t>
            </a:r>
            <a:r>
              <a:rPr lang="zh-CN" altLang="en-US" sz="2000" b="1" i="0" dirty="0">
                <a:effectLst/>
                <a:cs typeface="+mn-ea"/>
                <a:sym typeface="+mn-lt"/>
              </a:rPr>
              <a:t>格罗宁根大学</a:t>
            </a:r>
            <a:r>
              <a:rPr lang="zh-CN" altLang="en-US" sz="2000" b="0" i="0" dirty="0">
                <a:effectLst/>
                <a:cs typeface="+mn-ea"/>
                <a:sym typeface="+mn-lt"/>
              </a:rPr>
              <a:t>和</a:t>
            </a:r>
            <a:endParaRPr lang="en-US" altLang="zh-CN" sz="2000" b="0" i="0" dirty="0">
              <a:effectLst/>
              <a:cs typeface="+mn-ea"/>
              <a:sym typeface="+mn-lt"/>
            </a:endParaRPr>
          </a:p>
          <a:p>
            <a:pPr algn="l"/>
            <a:r>
              <a:rPr lang="zh-CN" altLang="en-US" sz="2000" b="1" i="0" dirty="0">
                <a:effectLst/>
                <a:cs typeface="+mn-ea"/>
                <a:sym typeface="+mn-lt"/>
              </a:rPr>
              <a:t>中国科学院大学双博士</a:t>
            </a:r>
            <a:endParaRPr lang="en-US" altLang="zh-CN" sz="2000" b="1" i="0" dirty="0">
              <a:effectLst/>
              <a:cs typeface="+mn-ea"/>
              <a:sym typeface="+mn-lt"/>
            </a:endParaRPr>
          </a:p>
          <a:p>
            <a:pPr algn="l"/>
            <a:r>
              <a:rPr lang="zh-CN" altLang="en-US" sz="2000" b="0" i="0" dirty="0">
                <a:effectLst/>
                <a:cs typeface="+mn-ea"/>
                <a:sym typeface="+mn-lt"/>
              </a:rPr>
              <a:t>西浦国际商学院</a:t>
            </a:r>
            <a:r>
              <a:rPr lang="zh-CN" altLang="en-US" sz="2000" b="1" i="0" dirty="0">
                <a:effectLst/>
                <a:cs typeface="+mn-ea"/>
                <a:sym typeface="+mn-lt"/>
              </a:rPr>
              <a:t>博士生</a:t>
            </a:r>
            <a:endParaRPr lang="en-US" altLang="zh-CN" sz="2000" b="1" i="0" dirty="0">
              <a:effectLst/>
              <a:cs typeface="+mn-ea"/>
              <a:sym typeface="+mn-lt"/>
            </a:endParaRPr>
          </a:p>
          <a:p>
            <a:pPr algn="l"/>
            <a:r>
              <a:rPr lang="zh-CN" altLang="en-US" sz="2000" b="1" i="0" dirty="0">
                <a:effectLst/>
                <a:cs typeface="+mn-ea"/>
                <a:sym typeface="+mn-lt"/>
              </a:rPr>
              <a:t>导师</a:t>
            </a:r>
            <a:r>
              <a:rPr lang="zh-CN" altLang="en-US" sz="2000" b="0" i="0" dirty="0">
                <a:effectLst/>
                <a:cs typeface="+mn-ea"/>
                <a:sym typeface="+mn-lt"/>
              </a:rPr>
              <a:t>（</a:t>
            </a:r>
            <a:r>
              <a:rPr lang="zh-CN" altLang="en-US" sz="2000" b="1" i="0" dirty="0">
                <a:effectLst/>
                <a:cs typeface="+mn-ea"/>
                <a:sym typeface="+mn-lt"/>
              </a:rPr>
              <a:t>创新与创业</a:t>
            </a:r>
            <a:r>
              <a:rPr lang="zh-CN" altLang="en-US" sz="2000" b="0" i="0" dirty="0">
                <a:effectLst/>
                <a:cs typeface="+mn-ea"/>
                <a:sym typeface="+mn-lt"/>
              </a:rPr>
              <a:t>方向）</a:t>
            </a:r>
            <a:endParaRPr lang="en-US" altLang="zh-CN" sz="2000" b="0" i="0" dirty="0">
              <a:effectLst/>
              <a:cs typeface="+mn-ea"/>
              <a:sym typeface="+mn-lt"/>
            </a:endParaRPr>
          </a:p>
          <a:p>
            <a:pPr algn="l"/>
            <a:r>
              <a:rPr lang="zh-CN" altLang="en-US" sz="2000" b="0" i="0" dirty="0">
                <a:effectLst/>
                <a:cs typeface="+mn-ea"/>
                <a:sym typeface="+mn-lt"/>
              </a:rPr>
              <a:t>西浦</a:t>
            </a:r>
            <a:r>
              <a:rPr lang="zh-CN" altLang="en-US" sz="2000" b="1" i="0" dirty="0">
                <a:effectLst/>
                <a:cs typeface="+mn-ea"/>
                <a:sym typeface="+mn-lt"/>
              </a:rPr>
              <a:t>国际创新港双创导师</a:t>
            </a:r>
            <a:endParaRPr lang="en-US" altLang="zh-CN" sz="2000" b="1" i="0" dirty="0">
              <a:effectLst/>
              <a:cs typeface="+mn-ea"/>
              <a:sym typeface="+mn-lt"/>
            </a:endParaRPr>
          </a:p>
          <a:p>
            <a:pPr algn="l"/>
            <a:r>
              <a:rPr lang="zh-CN" altLang="en-US" sz="2000" b="0" i="0" dirty="0">
                <a:effectLst/>
                <a:cs typeface="+mn-ea"/>
                <a:sym typeface="+mn-lt"/>
              </a:rPr>
              <a:t>西浦智库</a:t>
            </a:r>
            <a:r>
              <a:rPr lang="zh-CN" altLang="en-US" sz="2000" b="1" i="0" dirty="0">
                <a:effectLst/>
                <a:cs typeface="+mn-ea"/>
                <a:sym typeface="+mn-lt"/>
              </a:rPr>
              <a:t>核心研究员</a:t>
            </a:r>
            <a:endParaRPr lang="en-US" altLang="zh-CN" sz="2000" b="1" i="0" dirty="0">
              <a:effectLst/>
              <a:cs typeface="+mn-ea"/>
              <a:sym typeface="+mn-lt"/>
            </a:endParaRPr>
          </a:p>
          <a:p>
            <a:pPr algn="l"/>
            <a:r>
              <a:rPr lang="zh-CN" altLang="en-US" sz="2000" b="0" i="0" dirty="0">
                <a:effectLst/>
                <a:cs typeface="+mn-ea"/>
                <a:sym typeface="+mn-lt"/>
              </a:rPr>
              <a:t>英国高等教育学院</a:t>
            </a:r>
            <a:r>
              <a:rPr lang="zh-CN" altLang="en-US" sz="2000" b="1" i="0" dirty="0">
                <a:effectLst/>
                <a:cs typeface="+mn-ea"/>
                <a:sym typeface="+mn-lt"/>
              </a:rPr>
              <a:t>院士</a:t>
            </a:r>
            <a:endParaRPr lang="en-US" altLang="zh-CN" sz="2000" b="1" i="0" dirty="0">
              <a:effectLst/>
              <a:cs typeface="+mn-ea"/>
              <a:sym typeface="+mn-lt"/>
            </a:endParaRPr>
          </a:p>
          <a:p>
            <a:pPr algn="l"/>
            <a:r>
              <a:rPr lang="zh-CN" altLang="en-US" sz="2000" b="0" i="0" dirty="0">
                <a:effectLst/>
                <a:cs typeface="+mn-ea"/>
                <a:sym typeface="+mn-lt"/>
              </a:rPr>
              <a:t>西交利物浦大学</a:t>
            </a:r>
            <a:r>
              <a:rPr lang="zh-CN" altLang="en-US" sz="2000" b="1" i="0" dirty="0">
                <a:effectLst/>
                <a:cs typeface="+mn-ea"/>
                <a:sym typeface="+mn-lt"/>
              </a:rPr>
              <a:t>杰出教师</a:t>
            </a:r>
            <a:endParaRPr lang="en-US" altLang="zh-CN" sz="2000" b="1" dirty="0">
              <a:cs typeface="+mn-ea"/>
              <a:sym typeface="+mn-lt"/>
            </a:endParaRPr>
          </a:p>
        </p:txBody>
      </p:sp>
      <p:sp>
        <p:nvSpPr>
          <p:cNvPr id="4" name="Text Placeholder 3">
            <a:extLst>
              <a:ext uri="{FF2B5EF4-FFF2-40B4-BE49-F238E27FC236}">
                <a16:creationId xmlns:a16="http://schemas.microsoft.com/office/drawing/2014/main" id="{9FCC74F7-9306-4DFE-B3E5-0A039BE9A812}"/>
              </a:ext>
            </a:extLst>
          </p:cNvPr>
          <p:cNvSpPr>
            <a:spLocks noGrp="1"/>
          </p:cNvSpPr>
          <p:nvPr>
            <p:ph type="body" sz="quarter" idx="3"/>
          </p:nvPr>
        </p:nvSpPr>
        <p:spPr/>
        <p:txBody>
          <a:bodyPr/>
          <a:lstStyle/>
          <a:p>
            <a:r>
              <a:rPr lang="zh-CN" altLang="en-US" dirty="0">
                <a:cs typeface="+mn-ea"/>
                <a:sym typeface="+mn-lt"/>
              </a:rPr>
              <a:t>陈秋雨</a:t>
            </a:r>
            <a:endParaRPr lang="en-US" dirty="0">
              <a:cs typeface="+mn-ea"/>
              <a:sym typeface="+mn-lt"/>
            </a:endParaRPr>
          </a:p>
        </p:txBody>
      </p:sp>
      <p:sp>
        <p:nvSpPr>
          <p:cNvPr id="6" name="Content Placeholder 5">
            <a:extLst>
              <a:ext uri="{FF2B5EF4-FFF2-40B4-BE49-F238E27FC236}">
                <a16:creationId xmlns:a16="http://schemas.microsoft.com/office/drawing/2014/main" id="{C8593CEB-F96E-4BC2-8517-C791A9CC74DE}"/>
              </a:ext>
            </a:extLst>
          </p:cNvPr>
          <p:cNvSpPr>
            <a:spLocks noGrp="1"/>
          </p:cNvSpPr>
          <p:nvPr>
            <p:ph sz="quarter" idx="4"/>
          </p:nvPr>
        </p:nvSpPr>
        <p:spPr>
          <a:xfrm>
            <a:off x="6193368" y="2174875"/>
            <a:ext cx="5753016" cy="3853063"/>
          </a:xfrm>
        </p:spPr>
        <p:txBody>
          <a:bodyPr/>
          <a:lstStyle/>
          <a:p>
            <a:r>
              <a:rPr lang="en-US" altLang="zh-CN" sz="2000" dirty="0">
                <a:cs typeface="+mn-ea"/>
                <a:sym typeface="+mn-lt"/>
              </a:rPr>
              <a:t>IBSS </a:t>
            </a:r>
            <a:r>
              <a:rPr lang="zh-CN" altLang="en-US" sz="2000" b="1" dirty="0">
                <a:cs typeface="+mn-ea"/>
                <a:sym typeface="+mn-lt"/>
              </a:rPr>
              <a:t>经济学讲师</a:t>
            </a:r>
            <a:endParaRPr lang="en-US" altLang="zh-CN" sz="2000" b="1" dirty="0">
              <a:cs typeface="+mn-ea"/>
              <a:sym typeface="+mn-lt"/>
            </a:endParaRPr>
          </a:p>
          <a:p>
            <a:r>
              <a:rPr lang="zh-CN" altLang="en-US" sz="2000" b="0" i="0" dirty="0">
                <a:effectLst/>
                <a:cs typeface="+mn-ea"/>
                <a:sym typeface="+mn-lt"/>
              </a:rPr>
              <a:t>上海期货交易所</a:t>
            </a:r>
            <a:r>
              <a:rPr lang="en-US" altLang="zh-CN" sz="2000" b="0" i="0" dirty="0">
                <a:effectLst/>
                <a:cs typeface="+mn-ea"/>
                <a:sym typeface="+mn-lt"/>
              </a:rPr>
              <a:t>/</a:t>
            </a:r>
          </a:p>
          <a:p>
            <a:r>
              <a:rPr lang="zh-CN" altLang="en-US" sz="2000" b="0" i="0" dirty="0">
                <a:effectLst/>
                <a:cs typeface="+mn-ea"/>
                <a:sym typeface="+mn-lt"/>
              </a:rPr>
              <a:t>复旦大学</a:t>
            </a:r>
            <a:r>
              <a:rPr lang="zh-CN" altLang="en-US" sz="2000" b="1" i="0" dirty="0">
                <a:effectLst/>
                <a:cs typeface="+mn-ea"/>
                <a:sym typeface="+mn-lt"/>
              </a:rPr>
              <a:t>博士后</a:t>
            </a:r>
            <a:endParaRPr lang="en-US" altLang="zh-CN" sz="2000" b="1" i="0" dirty="0">
              <a:effectLst/>
              <a:cs typeface="+mn-ea"/>
              <a:sym typeface="+mn-lt"/>
            </a:endParaRPr>
          </a:p>
          <a:p>
            <a:r>
              <a:rPr lang="zh-CN" altLang="en-US" sz="2000" b="0" i="0" dirty="0">
                <a:effectLst/>
                <a:cs typeface="+mn-ea"/>
                <a:sym typeface="+mn-lt"/>
              </a:rPr>
              <a:t>浙江大学</a:t>
            </a:r>
            <a:r>
              <a:rPr lang="zh-CN" altLang="en-US" sz="2000" b="1" i="0" dirty="0">
                <a:effectLst/>
                <a:cs typeface="+mn-ea"/>
                <a:sym typeface="+mn-lt"/>
              </a:rPr>
              <a:t>经济学博士</a:t>
            </a:r>
            <a:endParaRPr lang="en-US" altLang="zh-CN" sz="2000" b="1" i="0" dirty="0">
              <a:effectLst/>
              <a:cs typeface="+mn-ea"/>
              <a:sym typeface="+mn-lt"/>
            </a:endParaRPr>
          </a:p>
          <a:p>
            <a:r>
              <a:rPr lang="zh-CN" altLang="en-US" sz="2000" b="1" dirty="0">
                <a:cs typeface="+mn-ea"/>
                <a:sym typeface="+mn-lt"/>
              </a:rPr>
              <a:t>管理学硕士</a:t>
            </a:r>
            <a:r>
              <a:rPr lang="zh-CN" altLang="en-US" sz="2000" dirty="0">
                <a:cs typeface="+mn-ea"/>
                <a:sym typeface="+mn-lt"/>
              </a:rPr>
              <a:t>，</a:t>
            </a:r>
            <a:r>
              <a:rPr lang="zh-CN" altLang="en-US" sz="2000" b="1" i="0" dirty="0">
                <a:effectLst/>
                <a:cs typeface="+mn-ea"/>
                <a:sym typeface="+mn-lt"/>
              </a:rPr>
              <a:t>统计学学士</a:t>
            </a:r>
            <a:endParaRPr lang="en-US" altLang="zh-CN" sz="2000" b="1" i="0" dirty="0">
              <a:effectLst/>
              <a:cs typeface="+mn-ea"/>
              <a:sym typeface="+mn-lt"/>
            </a:endParaRPr>
          </a:p>
          <a:p>
            <a:r>
              <a:rPr lang="zh-CN" altLang="en-US" sz="2000" b="1" i="0" dirty="0">
                <a:effectLst/>
                <a:cs typeface="+mn-ea"/>
                <a:sym typeface="+mn-lt"/>
              </a:rPr>
              <a:t>研究方向</a:t>
            </a:r>
            <a:r>
              <a:rPr lang="zh-CN" altLang="en-US" sz="2000" b="0" i="0" dirty="0">
                <a:effectLst/>
                <a:cs typeface="+mn-ea"/>
                <a:sym typeface="+mn-lt"/>
              </a:rPr>
              <a:t>：</a:t>
            </a:r>
            <a:endParaRPr lang="en-US" altLang="zh-CN" sz="2000" b="0" i="0" dirty="0">
              <a:effectLst/>
              <a:cs typeface="+mn-ea"/>
              <a:sym typeface="+mn-lt"/>
            </a:endParaRPr>
          </a:p>
          <a:p>
            <a:r>
              <a:rPr lang="zh-CN" altLang="en-US" sz="2000" b="1" i="0" dirty="0">
                <a:effectLst/>
                <a:cs typeface="+mn-ea"/>
                <a:sym typeface="+mn-lt"/>
              </a:rPr>
              <a:t>人工智能</a:t>
            </a:r>
            <a:r>
              <a:rPr lang="zh-CN" altLang="en-US" sz="2000" b="0" i="0" dirty="0">
                <a:effectLst/>
                <a:cs typeface="+mn-ea"/>
                <a:sym typeface="+mn-lt"/>
              </a:rPr>
              <a:t>交易与</a:t>
            </a:r>
            <a:r>
              <a:rPr lang="zh-CN" altLang="en-US" sz="2000" b="1" i="0" dirty="0">
                <a:effectLst/>
                <a:cs typeface="+mn-ea"/>
                <a:sym typeface="+mn-lt"/>
              </a:rPr>
              <a:t>风险管理</a:t>
            </a:r>
            <a:r>
              <a:rPr lang="zh-CN" altLang="en-US" sz="2000" b="0" i="0" dirty="0">
                <a:effectLst/>
                <a:cs typeface="+mn-ea"/>
                <a:sym typeface="+mn-lt"/>
              </a:rPr>
              <a:t>、</a:t>
            </a:r>
            <a:r>
              <a:rPr lang="zh-CN" altLang="en-US" sz="2000" b="1" i="0" dirty="0">
                <a:effectLst/>
                <a:cs typeface="+mn-ea"/>
                <a:sym typeface="+mn-lt"/>
              </a:rPr>
              <a:t>区块链</a:t>
            </a:r>
            <a:r>
              <a:rPr lang="zh-CN" altLang="en-US" sz="2000" b="0" i="0" dirty="0">
                <a:effectLst/>
                <a:cs typeface="+mn-ea"/>
                <a:sym typeface="+mn-lt"/>
              </a:rPr>
              <a:t>、</a:t>
            </a:r>
            <a:r>
              <a:rPr lang="zh-CN" altLang="en-US" sz="2000" b="1" i="0" dirty="0">
                <a:effectLst/>
                <a:cs typeface="+mn-ea"/>
                <a:sym typeface="+mn-lt"/>
              </a:rPr>
              <a:t>数据科学</a:t>
            </a:r>
            <a:r>
              <a:rPr lang="zh-CN" altLang="en-US" sz="2000" b="0" i="0" dirty="0">
                <a:effectLst/>
                <a:cs typeface="+mn-ea"/>
                <a:sym typeface="+mn-lt"/>
              </a:rPr>
              <a:t>、</a:t>
            </a:r>
            <a:r>
              <a:rPr lang="zh-CN" altLang="en-US" sz="2000" b="1" i="0" dirty="0">
                <a:effectLst/>
                <a:cs typeface="+mn-ea"/>
                <a:sym typeface="+mn-lt"/>
              </a:rPr>
              <a:t>衍生品交易</a:t>
            </a:r>
            <a:endParaRPr lang="en-US" altLang="zh-CN" sz="2000" b="1" i="0" dirty="0">
              <a:effectLst/>
              <a:cs typeface="+mn-ea"/>
              <a:sym typeface="+mn-lt"/>
            </a:endParaRPr>
          </a:p>
        </p:txBody>
      </p:sp>
      <p:pic>
        <p:nvPicPr>
          <p:cNvPr id="7" name="Picture 6">
            <a:extLst>
              <a:ext uri="{FF2B5EF4-FFF2-40B4-BE49-F238E27FC236}">
                <a16:creationId xmlns:a16="http://schemas.microsoft.com/office/drawing/2014/main" id="{7342415A-B0A8-4B89-8114-E6251C11F81A}"/>
              </a:ext>
            </a:extLst>
          </p:cNvPr>
          <p:cNvPicPr>
            <a:picLocks noChangeAspect="1"/>
          </p:cNvPicPr>
          <p:nvPr/>
        </p:nvPicPr>
        <p:blipFill>
          <a:blip r:embed="rId2"/>
          <a:stretch>
            <a:fillRect/>
          </a:stretch>
        </p:blipFill>
        <p:spPr>
          <a:xfrm>
            <a:off x="3893865" y="1757975"/>
            <a:ext cx="2104768" cy="2113324"/>
          </a:xfrm>
          <a:prstGeom prst="rect">
            <a:avLst/>
          </a:prstGeom>
        </p:spPr>
      </p:pic>
      <p:pic>
        <p:nvPicPr>
          <p:cNvPr id="8" name="Picture 7">
            <a:extLst>
              <a:ext uri="{FF2B5EF4-FFF2-40B4-BE49-F238E27FC236}">
                <a16:creationId xmlns:a16="http://schemas.microsoft.com/office/drawing/2014/main" id="{760F45A2-FB83-4F8F-B15C-31C39D636E7F}"/>
              </a:ext>
            </a:extLst>
          </p:cNvPr>
          <p:cNvPicPr>
            <a:picLocks noChangeAspect="1"/>
          </p:cNvPicPr>
          <p:nvPr/>
        </p:nvPicPr>
        <p:blipFill rotWithShape="1">
          <a:blip r:embed="rId3"/>
          <a:srcRect b="4820"/>
          <a:stretch/>
        </p:blipFill>
        <p:spPr>
          <a:xfrm>
            <a:off x="9227844" y="1757975"/>
            <a:ext cx="2214926" cy="2113324"/>
          </a:xfrm>
          <a:prstGeom prst="rect">
            <a:avLst/>
          </a:prstGeom>
        </p:spPr>
      </p:pic>
    </p:spTree>
    <p:extLst>
      <p:ext uri="{BB962C8B-B14F-4D97-AF65-F5344CB8AC3E}">
        <p14:creationId xmlns:p14="http://schemas.microsoft.com/office/powerpoint/2010/main" val="2401237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A242E3-2CAF-4D5A-A569-0E6AB0E6AEE7}"/>
              </a:ext>
            </a:extLst>
          </p:cNvPr>
          <p:cNvSpPr>
            <a:spLocks noGrp="1"/>
          </p:cNvSpPr>
          <p:nvPr>
            <p:ph type="title"/>
          </p:nvPr>
        </p:nvSpPr>
        <p:spPr/>
        <p:txBody>
          <a:bodyPr/>
          <a:lstStyle/>
          <a:p>
            <a:r>
              <a:rPr lang="zh-CN" altLang="en-US" dirty="0">
                <a:latin typeface="+mn-lt"/>
                <a:ea typeface="+mn-ea"/>
                <a:cs typeface="+mn-ea"/>
                <a:sym typeface="+mn-lt"/>
              </a:rPr>
              <a:t>创业团队</a:t>
            </a:r>
          </a:p>
        </p:txBody>
      </p:sp>
      <p:sp>
        <p:nvSpPr>
          <p:cNvPr id="3" name="内容占位符 2">
            <a:extLst>
              <a:ext uri="{FF2B5EF4-FFF2-40B4-BE49-F238E27FC236}">
                <a16:creationId xmlns:a16="http://schemas.microsoft.com/office/drawing/2014/main" id="{EFCCF238-5937-43F8-909F-5F6E0815DFD2}"/>
              </a:ext>
            </a:extLst>
          </p:cNvPr>
          <p:cNvSpPr>
            <a:spLocks noGrp="1"/>
          </p:cNvSpPr>
          <p:nvPr>
            <p:ph idx="1"/>
          </p:nvPr>
        </p:nvSpPr>
        <p:spPr>
          <a:xfrm>
            <a:off x="1305655" y="1800286"/>
            <a:ext cx="9793816" cy="3816350"/>
          </a:xfrm>
        </p:spPr>
        <p:txBody>
          <a:bodyPr>
            <a:normAutofit/>
          </a:bodyPr>
          <a:lstStyle/>
          <a:p>
            <a:pPr lvl="1">
              <a:buFont typeface="Arial" panose="020B0604020202020204" pitchFamily="34" charset="0"/>
              <a:buChar char="•"/>
            </a:pPr>
            <a:r>
              <a:rPr lang="zh-CN" altLang="en-US" sz="2400" b="1" dirty="0">
                <a:cs typeface="+mn-ea"/>
                <a:sym typeface="+mn-lt"/>
              </a:rPr>
              <a:t>哥伦比亚大学教育科技</a:t>
            </a:r>
            <a:r>
              <a:rPr lang="zh-CN" altLang="en-US" sz="2400" dirty="0">
                <a:cs typeface="+mn-ea"/>
                <a:sym typeface="+mn-lt"/>
              </a:rPr>
              <a:t>，</a:t>
            </a:r>
            <a:r>
              <a:rPr lang="zh-CN" altLang="en-US" sz="2400" b="1" dirty="0">
                <a:cs typeface="+mn-ea"/>
                <a:sym typeface="+mn-lt"/>
              </a:rPr>
              <a:t>伦敦大学创新创业</a:t>
            </a:r>
            <a:r>
              <a:rPr lang="zh-CN" altLang="en-US" sz="2400" dirty="0">
                <a:cs typeface="+mn-ea"/>
                <a:sym typeface="+mn-lt"/>
              </a:rPr>
              <a:t>录取者。</a:t>
            </a:r>
            <a:endParaRPr lang="en-US" altLang="zh-CN" sz="2400" dirty="0">
              <a:cs typeface="+mn-ea"/>
              <a:sym typeface="+mn-lt"/>
            </a:endParaRPr>
          </a:p>
          <a:p>
            <a:pPr lvl="1">
              <a:buFont typeface="Arial" panose="020B0604020202020204" pitchFamily="34" charset="0"/>
              <a:buChar char="•"/>
            </a:pPr>
            <a:r>
              <a:rPr lang="zh-CN" altLang="en-US" sz="2400" dirty="0">
                <a:cs typeface="+mn-ea"/>
                <a:sym typeface="+mn-lt"/>
              </a:rPr>
              <a:t>具有</a:t>
            </a:r>
            <a:r>
              <a:rPr lang="en-US" altLang="zh-CN" sz="2400" dirty="0">
                <a:cs typeface="+mn-ea"/>
                <a:sym typeface="+mn-lt"/>
              </a:rPr>
              <a:t>30</a:t>
            </a:r>
            <a:r>
              <a:rPr lang="zh-CN" altLang="en-US" sz="2400" dirty="0">
                <a:cs typeface="+mn-ea"/>
                <a:sym typeface="+mn-lt"/>
              </a:rPr>
              <a:t>余人的</a:t>
            </a:r>
            <a:r>
              <a:rPr lang="zh-CN" altLang="en-US" sz="2400" b="1" dirty="0">
                <a:cs typeface="+mn-ea"/>
                <a:sym typeface="+mn-lt"/>
              </a:rPr>
              <a:t>创业公司创始人</a:t>
            </a:r>
            <a:r>
              <a:rPr lang="zh-CN" altLang="en-US" sz="2400" dirty="0">
                <a:cs typeface="+mn-ea"/>
                <a:sym typeface="+mn-lt"/>
              </a:rPr>
              <a:t>。</a:t>
            </a:r>
            <a:endParaRPr lang="en-US" altLang="zh-CN" sz="2400" dirty="0">
              <a:cs typeface="+mn-ea"/>
              <a:sym typeface="+mn-lt"/>
            </a:endParaRPr>
          </a:p>
          <a:p>
            <a:pPr lvl="1">
              <a:buFont typeface="Arial" panose="020B0604020202020204" pitchFamily="34" charset="0"/>
              <a:buChar char="•"/>
            </a:pPr>
            <a:r>
              <a:rPr lang="zh-CN" altLang="en-US" sz="2400" dirty="0">
                <a:cs typeface="+mn-ea"/>
                <a:sym typeface="+mn-lt"/>
              </a:rPr>
              <a:t>江苏</a:t>
            </a:r>
            <a:r>
              <a:rPr lang="zh-CN" altLang="en-US" sz="2400" b="1" dirty="0">
                <a:cs typeface="+mn-ea"/>
                <a:sym typeface="+mn-lt"/>
              </a:rPr>
              <a:t>省三好学生</a:t>
            </a:r>
            <a:r>
              <a:rPr lang="zh-CN" altLang="en-US" sz="2400" dirty="0">
                <a:cs typeface="+mn-ea"/>
                <a:sym typeface="+mn-lt"/>
              </a:rPr>
              <a:t>，</a:t>
            </a:r>
            <a:r>
              <a:rPr lang="zh-CN" altLang="en-US" sz="2400" b="1" dirty="0">
                <a:cs typeface="+mn-ea"/>
                <a:sym typeface="+mn-lt"/>
              </a:rPr>
              <a:t>国家奖学金</a:t>
            </a:r>
            <a:r>
              <a:rPr lang="zh-CN" altLang="en-US" sz="2400" dirty="0">
                <a:cs typeface="+mn-ea"/>
                <a:sym typeface="+mn-lt"/>
              </a:rPr>
              <a:t>，利物浦</a:t>
            </a:r>
            <a:r>
              <a:rPr lang="zh-CN" altLang="en-US" sz="2400" b="1" dirty="0">
                <a:cs typeface="+mn-ea"/>
                <a:sym typeface="+mn-lt"/>
              </a:rPr>
              <a:t>入学奖学金</a:t>
            </a:r>
            <a:r>
              <a:rPr lang="zh-CN" altLang="en-US" sz="2400" dirty="0">
                <a:cs typeface="+mn-ea"/>
                <a:sym typeface="+mn-lt"/>
              </a:rPr>
              <a:t>，</a:t>
            </a:r>
            <a:r>
              <a:rPr lang="zh-CN" altLang="en-US" sz="2400" b="1" dirty="0">
                <a:cs typeface="+mn-ea"/>
                <a:sym typeface="+mn-lt"/>
              </a:rPr>
              <a:t>学术卓越奖学金</a:t>
            </a:r>
            <a:r>
              <a:rPr lang="zh-CN" altLang="en-US" sz="2400" dirty="0">
                <a:cs typeface="+mn-ea"/>
                <a:sym typeface="+mn-lt"/>
              </a:rPr>
              <a:t>，北美数学</a:t>
            </a:r>
            <a:r>
              <a:rPr lang="zh-CN" altLang="en-US" sz="2400" b="1" dirty="0">
                <a:cs typeface="+mn-ea"/>
                <a:sym typeface="+mn-lt"/>
              </a:rPr>
              <a:t>建模大赛一等奖</a:t>
            </a:r>
            <a:r>
              <a:rPr lang="zh-CN" altLang="en-US" sz="2400" dirty="0">
                <a:cs typeface="+mn-ea"/>
                <a:sym typeface="+mn-lt"/>
              </a:rPr>
              <a:t>。</a:t>
            </a:r>
            <a:endParaRPr lang="en-US" altLang="zh-CN" sz="2400" dirty="0">
              <a:cs typeface="+mn-ea"/>
              <a:sym typeface="+mn-lt"/>
            </a:endParaRPr>
          </a:p>
          <a:p>
            <a:pPr lvl="1">
              <a:buFont typeface="Arial" panose="020B0604020202020204" pitchFamily="34" charset="0"/>
              <a:buChar char="•"/>
            </a:pPr>
            <a:r>
              <a:rPr lang="zh-CN" altLang="zh-CN" sz="2400" dirty="0">
                <a:solidFill>
                  <a:schemeClr val="tx1">
                    <a:lumMod val="65000"/>
                    <a:lumOff val="35000"/>
                  </a:schemeClr>
                </a:solidFill>
                <a:cs typeface="+mn-ea"/>
                <a:sym typeface="+mn-lt"/>
              </a:rPr>
              <a:t>创行世界杯</a:t>
            </a:r>
            <a:r>
              <a:rPr lang="zh-CN" altLang="zh-CN" sz="2400" b="1" dirty="0">
                <a:solidFill>
                  <a:schemeClr val="tx1">
                    <a:lumMod val="65000"/>
                    <a:lumOff val="35000"/>
                  </a:schemeClr>
                </a:solidFill>
                <a:cs typeface="+mn-ea"/>
                <a:sym typeface="+mn-lt"/>
              </a:rPr>
              <a:t>中国赛区三等奖</a:t>
            </a:r>
            <a:r>
              <a:rPr lang="zh-CN" altLang="en-US" sz="2400" dirty="0">
                <a:solidFill>
                  <a:schemeClr val="tx1">
                    <a:lumMod val="65000"/>
                    <a:lumOff val="35000"/>
                  </a:schemeClr>
                </a:solidFill>
                <a:cs typeface="+mn-ea"/>
                <a:sym typeface="+mn-lt"/>
              </a:rPr>
              <a:t>，</a:t>
            </a:r>
            <a:r>
              <a:rPr lang="en-US" altLang="zh-CN" sz="2400" dirty="0" err="1">
                <a:cs typeface="+mn-ea"/>
                <a:sym typeface="+mn-lt"/>
              </a:rPr>
              <a:t>pwc</a:t>
            </a:r>
            <a:r>
              <a:rPr lang="zh-CN" altLang="zh-CN" sz="2400" dirty="0">
                <a:cs typeface="+mn-ea"/>
                <a:sym typeface="+mn-lt"/>
              </a:rPr>
              <a:t>企业创新</a:t>
            </a:r>
            <a:r>
              <a:rPr lang="en-US" altLang="zh-CN" sz="2400" dirty="0">
                <a:cs typeface="+mn-ea"/>
                <a:sym typeface="+mn-lt"/>
              </a:rPr>
              <a:t>CSR</a:t>
            </a:r>
            <a:r>
              <a:rPr lang="zh-CN" altLang="zh-CN" sz="2400" b="1" dirty="0">
                <a:cs typeface="+mn-ea"/>
                <a:sym typeface="+mn-lt"/>
              </a:rPr>
              <a:t>全国</a:t>
            </a:r>
            <a:r>
              <a:rPr lang="en-US" altLang="zh-CN" sz="2400" b="1" dirty="0">
                <a:cs typeface="+mn-ea"/>
                <a:sym typeface="+mn-lt"/>
              </a:rPr>
              <a:t>16</a:t>
            </a:r>
            <a:r>
              <a:rPr lang="zh-CN" altLang="zh-CN" sz="2400" b="1" dirty="0">
                <a:cs typeface="+mn-ea"/>
                <a:sym typeface="+mn-lt"/>
              </a:rPr>
              <a:t>强</a:t>
            </a:r>
            <a:r>
              <a:rPr lang="zh-CN" altLang="en-US" sz="2400" dirty="0">
                <a:cs typeface="+mn-ea"/>
                <a:sym typeface="+mn-lt"/>
              </a:rPr>
              <a:t>，</a:t>
            </a:r>
            <a:r>
              <a:rPr lang="zh-CN" altLang="zh-CN" sz="2400" dirty="0">
                <a:solidFill>
                  <a:schemeClr val="tx1">
                    <a:lumMod val="65000"/>
                    <a:lumOff val="35000"/>
                  </a:schemeClr>
                </a:solidFill>
                <a:cs typeface="+mn-ea"/>
                <a:sym typeface="+mn-lt"/>
              </a:rPr>
              <a:t>中美</a:t>
            </a:r>
            <a:r>
              <a:rPr lang="zh-CN" altLang="zh-CN" sz="2400" b="1" dirty="0">
                <a:solidFill>
                  <a:schemeClr val="tx1">
                    <a:lumMod val="65000"/>
                    <a:lumOff val="35000"/>
                  </a:schemeClr>
                </a:solidFill>
                <a:cs typeface="+mn-ea"/>
                <a:sym typeface="+mn-lt"/>
              </a:rPr>
              <a:t>创客大赛二等奖</a:t>
            </a:r>
            <a:r>
              <a:rPr lang="zh-CN" altLang="en-US" sz="2400" dirty="0">
                <a:solidFill>
                  <a:schemeClr val="tx1">
                    <a:lumMod val="65000"/>
                    <a:lumOff val="35000"/>
                  </a:schemeClr>
                </a:solidFill>
                <a:cs typeface="+mn-ea"/>
                <a:sym typeface="+mn-lt"/>
              </a:rPr>
              <a:t>。</a:t>
            </a:r>
            <a:endParaRPr lang="en-US" altLang="zh-CN" sz="2400" dirty="0">
              <a:solidFill>
                <a:schemeClr val="tx1">
                  <a:lumMod val="65000"/>
                  <a:lumOff val="35000"/>
                </a:schemeClr>
              </a:solidFill>
              <a:cs typeface="+mn-ea"/>
              <a:sym typeface="+mn-lt"/>
            </a:endParaRPr>
          </a:p>
          <a:p>
            <a:pPr lvl="1">
              <a:buFont typeface="Arial" panose="020B0604020202020204" pitchFamily="34" charset="0"/>
              <a:buChar char="•"/>
            </a:pPr>
            <a:r>
              <a:rPr lang="zh-CN" altLang="en-US" sz="2400" dirty="0">
                <a:cs typeface="+mn-ea"/>
                <a:sym typeface="+mn-lt"/>
              </a:rPr>
              <a:t>技术组</a:t>
            </a:r>
            <a:r>
              <a:rPr lang="zh-CN" altLang="en-US" sz="2400" b="1" dirty="0">
                <a:cs typeface="+mn-ea"/>
                <a:sym typeface="+mn-lt"/>
              </a:rPr>
              <a:t>人均申请发明专利</a:t>
            </a:r>
            <a:r>
              <a:rPr lang="en-US" altLang="zh-CN" sz="2400" b="1" dirty="0">
                <a:cs typeface="+mn-ea"/>
                <a:sym typeface="+mn-lt"/>
              </a:rPr>
              <a:t>7</a:t>
            </a:r>
            <a:r>
              <a:rPr lang="zh-CN" altLang="en-US" sz="2400" b="1" dirty="0">
                <a:cs typeface="+mn-ea"/>
                <a:sym typeface="+mn-lt"/>
              </a:rPr>
              <a:t>项</a:t>
            </a:r>
            <a:r>
              <a:rPr lang="zh-CN" altLang="en-US" sz="2400" dirty="0">
                <a:cs typeface="+mn-ea"/>
                <a:sym typeface="+mn-lt"/>
              </a:rPr>
              <a:t>，具有</a:t>
            </a:r>
            <a:r>
              <a:rPr lang="zh-CN" altLang="en-US" sz="2400" b="1" dirty="0">
                <a:cs typeface="+mn-ea"/>
                <a:sym typeface="+mn-lt"/>
              </a:rPr>
              <a:t>小程序</a:t>
            </a:r>
            <a:r>
              <a:rPr lang="zh-CN" altLang="en-US" sz="2400" dirty="0">
                <a:cs typeface="+mn-ea"/>
                <a:sym typeface="+mn-lt"/>
              </a:rPr>
              <a:t>，</a:t>
            </a:r>
            <a:r>
              <a:rPr lang="zh-CN" altLang="en-US" sz="2400" b="1" dirty="0">
                <a:cs typeface="+mn-ea"/>
                <a:sym typeface="+mn-lt"/>
              </a:rPr>
              <a:t>网页</a:t>
            </a:r>
            <a:r>
              <a:rPr lang="zh-CN" altLang="en-US" sz="2400" dirty="0">
                <a:cs typeface="+mn-ea"/>
                <a:sym typeface="+mn-lt"/>
              </a:rPr>
              <a:t>搭建经验。</a:t>
            </a:r>
            <a:endParaRPr lang="en-US" altLang="zh-CN" sz="2400" dirty="0">
              <a:cs typeface="+mn-ea"/>
              <a:sym typeface="+mn-lt"/>
            </a:endParaRPr>
          </a:p>
          <a:p>
            <a:pPr lvl="1">
              <a:buFont typeface="Arial" panose="020B0604020202020204" pitchFamily="34" charset="0"/>
              <a:buChar char="•"/>
            </a:pPr>
            <a:r>
              <a:rPr lang="zh-CN" altLang="en-US" sz="2400" dirty="0">
                <a:cs typeface="+mn-ea"/>
                <a:sym typeface="+mn-lt"/>
              </a:rPr>
              <a:t>三位</a:t>
            </a:r>
            <a:r>
              <a:rPr lang="zh-CN" altLang="en-US" sz="2400" b="1" dirty="0">
                <a:cs typeface="+mn-ea"/>
                <a:sym typeface="+mn-lt"/>
              </a:rPr>
              <a:t>学子故事</a:t>
            </a:r>
            <a:r>
              <a:rPr lang="zh-CN" altLang="en-US" sz="2400" dirty="0">
                <a:cs typeface="+mn-ea"/>
                <a:sym typeface="+mn-lt"/>
              </a:rPr>
              <a:t>主人公。</a:t>
            </a:r>
          </a:p>
        </p:txBody>
      </p:sp>
    </p:spTree>
    <p:extLst>
      <p:ext uri="{BB962C8B-B14F-4D97-AF65-F5344CB8AC3E}">
        <p14:creationId xmlns:p14="http://schemas.microsoft.com/office/powerpoint/2010/main" val="23311520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文本框 15"/>
          <p:cNvSpPr txBox="1"/>
          <p:nvPr/>
        </p:nvSpPr>
        <p:spPr>
          <a:xfrm>
            <a:off x="1051100" y="645694"/>
            <a:ext cx="6167385" cy="553998"/>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eaLnBrk="1" hangingPunct="1">
              <a:lnSpc>
                <a:spcPct val="100000"/>
              </a:lnSpc>
            </a:pPr>
            <a:r>
              <a:rPr lang="zh-CN" altLang="en-US" sz="3000" dirty="0">
                <a:solidFill>
                  <a:schemeClr val="accent2"/>
                </a:solidFill>
                <a:latin typeface="+mn-lt"/>
                <a:ea typeface="+mn-ea"/>
                <a:cs typeface="+mn-ea"/>
                <a:sym typeface="+mn-lt"/>
              </a:rPr>
              <a:t>团队成员介绍</a:t>
            </a:r>
            <a:r>
              <a:rPr lang="en-US" altLang="zh-CN" sz="3000" dirty="0">
                <a:solidFill>
                  <a:schemeClr val="accent2"/>
                </a:solidFill>
                <a:latin typeface="+mn-lt"/>
                <a:ea typeface="+mn-ea"/>
                <a:cs typeface="+mn-ea"/>
                <a:sym typeface="+mn-lt"/>
              </a:rPr>
              <a:t>-</a:t>
            </a:r>
            <a:r>
              <a:rPr lang="zh-TW" altLang="en-US" sz="3000" dirty="0">
                <a:solidFill>
                  <a:schemeClr val="accent2"/>
                </a:solidFill>
                <a:latin typeface="+mn-lt"/>
                <a:ea typeface="+mn-ea"/>
                <a:cs typeface="+mn-ea"/>
                <a:sym typeface="+mn-lt"/>
              </a:rPr>
              <a:t> </a:t>
            </a:r>
            <a:r>
              <a:rPr lang="zh-CN" altLang="en-US" sz="3000" dirty="0">
                <a:solidFill>
                  <a:schemeClr val="accent2"/>
                </a:solidFill>
                <a:latin typeface="+mn-lt"/>
                <a:ea typeface="+mn-ea"/>
                <a:cs typeface="+mn-ea"/>
                <a:sym typeface="+mn-lt"/>
              </a:rPr>
              <a:t>技术组</a:t>
            </a:r>
            <a:r>
              <a:rPr lang="en-US" altLang="zh-CN" sz="3000" dirty="0">
                <a:solidFill>
                  <a:schemeClr val="accent2"/>
                </a:solidFill>
                <a:latin typeface="+mn-lt"/>
                <a:ea typeface="+mn-ea"/>
                <a:cs typeface="+mn-ea"/>
                <a:sym typeface="+mn-lt"/>
              </a:rPr>
              <a:t> -</a:t>
            </a:r>
            <a:r>
              <a:rPr lang="zh-TW" altLang="en-US" sz="3000" dirty="0">
                <a:solidFill>
                  <a:schemeClr val="accent2"/>
                </a:solidFill>
                <a:latin typeface="+mn-lt"/>
                <a:ea typeface="+mn-ea"/>
                <a:cs typeface="+mn-ea"/>
                <a:sym typeface="+mn-lt"/>
              </a:rPr>
              <a:t>创业团队</a:t>
            </a:r>
            <a:endParaRPr lang="zh-CN" altLang="en-US" sz="2399" b="1" dirty="0">
              <a:solidFill>
                <a:schemeClr val="tx1">
                  <a:lumMod val="65000"/>
                  <a:lumOff val="35000"/>
                </a:schemeClr>
              </a:solidFill>
              <a:latin typeface="+mn-lt"/>
              <a:ea typeface="+mn-ea"/>
              <a:cs typeface="+mn-ea"/>
              <a:sym typeface="+mn-lt"/>
            </a:endParaRPr>
          </a:p>
        </p:txBody>
      </p:sp>
      <p:sp>
        <p:nvSpPr>
          <p:cNvPr id="1048659" name="Text Placeholder 33"/>
          <p:cNvSpPr txBox="1"/>
          <p:nvPr/>
        </p:nvSpPr>
        <p:spPr>
          <a:xfrm>
            <a:off x="1189034" y="4199015"/>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滕德群</a:t>
            </a:r>
            <a:endParaRPr lang="en-AU" sz="1800" dirty="0">
              <a:latin typeface="+mn-lt"/>
              <a:ea typeface="+mn-ea"/>
              <a:cs typeface="+mn-ea"/>
              <a:sym typeface="+mn-lt"/>
            </a:endParaRPr>
          </a:p>
        </p:txBody>
      </p:sp>
      <p:sp>
        <p:nvSpPr>
          <p:cNvPr id="1048661" name="TextBox 20"/>
          <p:cNvSpPr txBox="1"/>
          <p:nvPr/>
        </p:nvSpPr>
        <p:spPr>
          <a:xfrm>
            <a:off x="1299675" y="4525892"/>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技术组负责人</a:t>
            </a:r>
            <a:endParaRPr lang="en-US" altLang="zh-CN" sz="900" dirty="0">
              <a:solidFill>
                <a:srgbClr val="54578E"/>
              </a:solidFill>
              <a:latin typeface="+mn-lt"/>
              <a:ea typeface="+mn-ea"/>
              <a:cs typeface="+mn-ea"/>
              <a:sym typeface="+mn-lt"/>
            </a:endParaRPr>
          </a:p>
        </p:txBody>
      </p:sp>
      <p:cxnSp>
        <p:nvCxnSpPr>
          <p:cNvPr id="3145731" name="直接连接符 19"/>
          <p:cNvCxnSpPr>
            <a:cxnSpLocks/>
          </p:cNvCxnSpPr>
          <p:nvPr/>
        </p:nvCxnSpPr>
        <p:spPr>
          <a:xfrm>
            <a:off x="1208151"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2" name="直接连接符 20"/>
          <p:cNvCxnSpPr>
            <a:cxnSpLocks/>
          </p:cNvCxnSpPr>
          <p:nvPr/>
        </p:nvCxnSpPr>
        <p:spPr>
          <a:xfrm>
            <a:off x="2430497"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2" name="Text Placeholder 33"/>
          <p:cNvSpPr txBox="1"/>
          <p:nvPr/>
        </p:nvSpPr>
        <p:spPr>
          <a:xfrm>
            <a:off x="3429786" y="4199017"/>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张佳</a:t>
            </a:r>
            <a:endParaRPr lang="en-AU" sz="1800" dirty="0">
              <a:latin typeface="+mn-lt"/>
              <a:ea typeface="+mn-ea"/>
              <a:cs typeface="+mn-ea"/>
              <a:sym typeface="+mn-lt"/>
            </a:endParaRPr>
          </a:p>
        </p:txBody>
      </p:sp>
      <p:sp>
        <p:nvSpPr>
          <p:cNvPr id="1048664" name="TextBox 20"/>
          <p:cNvSpPr txBox="1"/>
          <p:nvPr/>
        </p:nvSpPr>
        <p:spPr>
          <a:xfrm>
            <a:off x="3524184" y="4525892"/>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产品组</a:t>
            </a:r>
            <a:endParaRPr lang="en-US" altLang="zh-CN" sz="1000" dirty="0">
              <a:solidFill>
                <a:srgbClr val="54578E"/>
              </a:solidFill>
              <a:latin typeface="+mn-lt"/>
              <a:ea typeface="+mn-ea"/>
              <a:cs typeface="+mn-ea"/>
              <a:sym typeface="+mn-lt"/>
            </a:endParaRPr>
          </a:p>
        </p:txBody>
      </p:sp>
      <p:cxnSp>
        <p:nvCxnSpPr>
          <p:cNvPr id="3145733" name="直接连接符 24"/>
          <p:cNvCxnSpPr>
            <a:cxnSpLocks/>
          </p:cNvCxnSpPr>
          <p:nvPr/>
        </p:nvCxnSpPr>
        <p:spPr>
          <a:xfrm>
            <a:off x="3536838"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4" name="直接连接符 25"/>
          <p:cNvCxnSpPr>
            <a:cxnSpLocks/>
          </p:cNvCxnSpPr>
          <p:nvPr/>
        </p:nvCxnSpPr>
        <p:spPr>
          <a:xfrm>
            <a:off x="4536828"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5" name="Text Placeholder 33"/>
          <p:cNvSpPr txBox="1"/>
          <p:nvPr/>
        </p:nvSpPr>
        <p:spPr>
          <a:xfrm>
            <a:off x="5575108" y="4199017"/>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刘俊成</a:t>
            </a:r>
            <a:endParaRPr lang="en-AU" sz="1800" dirty="0">
              <a:latin typeface="+mn-lt"/>
              <a:ea typeface="+mn-ea"/>
              <a:cs typeface="+mn-ea"/>
              <a:sym typeface="+mn-lt"/>
            </a:endParaRPr>
          </a:p>
        </p:txBody>
      </p:sp>
      <p:sp>
        <p:nvSpPr>
          <p:cNvPr id="1048667" name="TextBox 20"/>
          <p:cNvSpPr txBox="1"/>
          <p:nvPr/>
        </p:nvSpPr>
        <p:spPr>
          <a:xfrm>
            <a:off x="5658232" y="4520137"/>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前端组</a:t>
            </a:r>
            <a:endParaRPr lang="en-US" altLang="zh-CN" sz="1000" dirty="0">
              <a:solidFill>
                <a:srgbClr val="54578E"/>
              </a:solidFill>
              <a:latin typeface="+mn-lt"/>
              <a:ea typeface="+mn-ea"/>
              <a:cs typeface="+mn-ea"/>
              <a:sym typeface="+mn-lt"/>
            </a:endParaRPr>
          </a:p>
        </p:txBody>
      </p:sp>
      <p:cxnSp>
        <p:nvCxnSpPr>
          <p:cNvPr id="3145735" name="直接连接符 29"/>
          <p:cNvCxnSpPr>
            <a:cxnSpLocks/>
          </p:cNvCxnSpPr>
          <p:nvPr/>
        </p:nvCxnSpPr>
        <p:spPr>
          <a:xfrm>
            <a:off x="5682160"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6" name="直接连接符 30"/>
          <p:cNvCxnSpPr>
            <a:cxnSpLocks/>
          </p:cNvCxnSpPr>
          <p:nvPr/>
        </p:nvCxnSpPr>
        <p:spPr>
          <a:xfrm>
            <a:off x="6682150"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8" name="Text Placeholder 33"/>
          <p:cNvSpPr txBox="1"/>
          <p:nvPr/>
        </p:nvSpPr>
        <p:spPr>
          <a:xfrm>
            <a:off x="7647849" y="4199016"/>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杨天硕</a:t>
            </a:r>
            <a:endParaRPr lang="en-AU" sz="1800" dirty="0">
              <a:latin typeface="+mn-lt"/>
              <a:ea typeface="+mn-ea"/>
              <a:cs typeface="+mn-ea"/>
              <a:sym typeface="+mn-lt"/>
            </a:endParaRPr>
          </a:p>
        </p:txBody>
      </p:sp>
      <p:sp>
        <p:nvSpPr>
          <p:cNvPr id="1048670" name="TextBox 20"/>
          <p:cNvSpPr txBox="1"/>
          <p:nvPr/>
        </p:nvSpPr>
        <p:spPr>
          <a:xfrm>
            <a:off x="7786038" y="4537685"/>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后端组</a:t>
            </a:r>
            <a:endParaRPr lang="en-US" altLang="zh-CN" sz="1000" dirty="0">
              <a:solidFill>
                <a:srgbClr val="54578E"/>
              </a:solidFill>
              <a:latin typeface="+mn-lt"/>
              <a:ea typeface="+mn-ea"/>
              <a:cs typeface="+mn-ea"/>
              <a:sym typeface="+mn-lt"/>
            </a:endParaRPr>
          </a:p>
        </p:txBody>
      </p:sp>
      <p:cxnSp>
        <p:nvCxnSpPr>
          <p:cNvPr id="3145737" name="直接连接符 34"/>
          <p:cNvCxnSpPr>
            <a:cxnSpLocks/>
          </p:cNvCxnSpPr>
          <p:nvPr/>
        </p:nvCxnSpPr>
        <p:spPr>
          <a:xfrm>
            <a:off x="7831599"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35"/>
          <p:cNvCxnSpPr>
            <a:cxnSpLocks/>
          </p:cNvCxnSpPr>
          <p:nvPr/>
        </p:nvCxnSpPr>
        <p:spPr>
          <a:xfrm>
            <a:off x="8831589"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71" name="Text Placeholder 33"/>
          <p:cNvSpPr txBox="1"/>
          <p:nvPr/>
        </p:nvSpPr>
        <p:spPr>
          <a:xfrm>
            <a:off x="9858116" y="4185168"/>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张成锐</a:t>
            </a:r>
            <a:endParaRPr lang="en-AU" sz="1800" dirty="0">
              <a:latin typeface="+mn-lt"/>
              <a:ea typeface="+mn-ea"/>
              <a:cs typeface="+mn-ea"/>
              <a:sym typeface="+mn-lt"/>
            </a:endParaRPr>
          </a:p>
        </p:txBody>
      </p:sp>
      <p:sp>
        <p:nvSpPr>
          <p:cNvPr id="1048673" name="TextBox 20"/>
          <p:cNvSpPr txBox="1"/>
          <p:nvPr/>
        </p:nvSpPr>
        <p:spPr>
          <a:xfrm>
            <a:off x="9951783" y="4542991"/>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后端组</a:t>
            </a:r>
            <a:endParaRPr lang="en-US" altLang="zh-CN" sz="900" dirty="0">
              <a:solidFill>
                <a:srgbClr val="54578E"/>
              </a:solidFill>
              <a:latin typeface="+mn-lt"/>
              <a:ea typeface="+mn-ea"/>
              <a:cs typeface="+mn-ea"/>
              <a:sym typeface="+mn-lt"/>
            </a:endParaRPr>
          </a:p>
        </p:txBody>
      </p:sp>
      <p:cxnSp>
        <p:nvCxnSpPr>
          <p:cNvPr id="3145739" name="直接连接符 39"/>
          <p:cNvCxnSpPr>
            <a:cxnSpLocks/>
          </p:cNvCxnSpPr>
          <p:nvPr/>
        </p:nvCxnSpPr>
        <p:spPr>
          <a:xfrm>
            <a:off x="9965169"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40"/>
          <p:cNvCxnSpPr>
            <a:cxnSpLocks/>
          </p:cNvCxnSpPr>
          <p:nvPr/>
        </p:nvCxnSpPr>
        <p:spPr>
          <a:xfrm>
            <a:off x="10965159"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4" name="Picture 2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4806" y="1990486"/>
            <a:ext cx="1363612" cy="1802130"/>
          </a:xfrm>
          <a:prstGeom prst="rect">
            <a:avLst/>
          </a:prstGeom>
          <a:noFill/>
          <a:ln>
            <a:noFill/>
          </a:ln>
        </p:spPr>
      </p:pic>
      <p:pic>
        <p:nvPicPr>
          <p:cNvPr id="35" name="Picture 14"/>
          <p:cNvPicPr/>
          <p:nvPr/>
        </p:nvPicPr>
        <p:blipFill>
          <a:blip r:embed="rId3"/>
          <a:stretch>
            <a:fillRect/>
          </a:stretch>
        </p:blipFill>
        <p:spPr>
          <a:xfrm>
            <a:off x="3495833" y="1990485"/>
            <a:ext cx="1295400" cy="1802131"/>
          </a:xfrm>
          <a:prstGeom prst="rect">
            <a:avLst/>
          </a:prstGeom>
        </p:spPr>
      </p:pic>
      <p:pic>
        <p:nvPicPr>
          <p:cNvPr id="36" name="Picture 17"/>
          <p:cNvPicPr/>
          <p:nvPr/>
        </p:nvPicPr>
        <p:blipFill>
          <a:blip r:embed="rId4"/>
          <a:stretch>
            <a:fillRect/>
          </a:stretch>
        </p:blipFill>
        <p:spPr>
          <a:xfrm>
            <a:off x="5614178" y="2063512"/>
            <a:ext cx="1240492" cy="1729105"/>
          </a:xfrm>
          <a:prstGeom prst="rect">
            <a:avLst/>
          </a:prstGeom>
        </p:spPr>
      </p:pic>
      <p:pic>
        <p:nvPicPr>
          <p:cNvPr id="37" name="Picture 12"/>
          <p:cNvPicPr/>
          <p:nvPr/>
        </p:nvPicPr>
        <p:blipFill>
          <a:blip r:embed="rId5"/>
          <a:stretch>
            <a:fillRect/>
          </a:stretch>
        </p:blipFill>
        <p:spPr>
          <a:xfrm>
            <a:off x="7719085" y="2163208"/>
            <a:ext cx="1285025" cy="1629409"/>
          </a:xfrm>
          <a:prstGeom prst="rect">
            <a:avLst/>
          </a:prstGeom>
        </p:spPr>
      </p:pic>
      <p:pic>
        <p:nvPicPr>
          <p:cNvPr id="38" name="Picture 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76524" y="2163208"/>
            <a:ext cx="1303020" cy="1629410"/>
          </a:xfrm>
          <a:prstGeom prst="rect">
            <a:avLst/>
          </a:prstGeom>
          <a:noFill/>
          <a:ln>
            <a:noFill/>
          </a:ln>
        </p:spPr>
      </p:pic>
      <p:sp>
        <p:nvSpPr>
          <p:cNvPr id="39" name="TextBox 20">
            <a:extLst>
              <a:ext uri="{FF2B5EF4-FFF2-40B4-BE49-F238E27FC236}">
                <a16:creationId xmlns:a16="http://schemas.microsoft.com/office/drawing/2014/main" id="{392B540B-2F27-A34A-BA77-3D19E71E40F1}"/>
              </a:ext>
            </a:extLst>
          </p:cNvPr>
          <p:cNvSpPr txBox="1"/>
          <p:nvPr/>
        </p:nvSpPr>
        <p:spPr>
          <a:xfrm>
            <a:off x="934375" y="4960040"/>
            <a:ext cx="2209800" cy="1063753"/>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西交利物浦大学区块链应用创新大赛特等奖，人文科技奖；</a:t>
            </a:r>
            <a:endParaRPr lang="en-US" altLang="zh-CN" sz="800" dirty="0">
              <a:solidFill>
                <a:schemeClr val="tx1">
                  <a:lumMod val="65000"/>
                  <a:lumOff val="35000"/>
                </a:schemeClr>
              </a:solidFill>
              <a:latin typeface="+mn-lt"/>
              <a:ea typeface="+mn-ea"/>
              <a:cs typeface="+mn-ea"/>
              <a:sym typeface="+mn-lt"/>
            </a:endParaRPr>
          </a:p>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链谷杯全国区块链创新大赛，优秀奖（</a:t>
            </a:r>
            <a:r>
              <a:rPr lang="en-US" altLang="zh-CN" sz="800" dirty="0">
                <a:solidFill>
                  <a:schemeClr val="tx1">
                    <a:lumMod val="65000"/>
                    <a:lumOff val="35000"/>
                  </a:schemeClr>
                </a:solidFill>
                <a:latin typeface="+mn-lt"/>
                <a:ea typeface="+mn-ea"/>
                <a:cs typeface="+mn-ea"/>
                <a:sym typeface="+mn-lt"/>
              </a:rPr>
              <a:t>4</a:t>
            </a:r>
            <a:r>
              <a:rPr lang="zh-CN" altLang="en-US" sz="800" dirty="0">
                <a:solidFill>
                  <a:schemeClr val="tx1">
                    <a:lumMod val="65000"/>
                    <a:lumOff val="35000"/>
                  </a:schemeClr>
                </a:solidFill>
                <a:latin typeface="+mn-lt"/>
                <a:ea typeface="+mn-ea"/>
                <a:cs typeface="+mn-ea"/>
                <a:sym typeface="+mn-lt"/>
              </a:rPr>
              <a:t>％）</a:t>
            </a:r>
            <a:endParaRPr lang="en-US" altLang="zh-CN" sz="800" dirty="0">
              <a:solidFill>
                <a:schemeClr val="tx1">
                  <a:lumMod val="65000"/>
                  <a:lumOff val="35000"/>
                </a:schemeClr>
              </a:solidFill>
              <a:latin typeface="+mn-lt"/>
              <a:ea typeface="+mn-ea"/>
              <a:cs typeface="+mn-ea"/>
              <a:sym typeface="+mn-lt"/>
            </a:endParaRPr>
          </a:p>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西交利物浦大学学术卓越奖学金（</a:t>
            </a:r>
            <a:r>
              <a:rPr lang="en-US" altLang="zh-CN" sz="800" dirty="0">
                <a:solidFill>
                  <a:schemeClr val="tx1">
                    <a:lumMod val="65000"/>
                    <a:lumOff val="35000"/>
                  </a:schemeClr>
                </a:solidFill>
                <a:latin typeface="+mn-lt"/>
                <a:ea typeface="+mn-ea"/>
                <a:cs typeface="+mn-ea"/>
                <a:sym typeface="+mn-lt"/>
              </a:rPr>
              <a:t>5%</a:t>
            </a:r>
            <a:r>
              <a:rPr lang="zh-CN" altLang="en-US" sz="800" dirty="0">
                <a:solidFill>
                  <a:schemeClr val="tx1">
                    <a:lumMod val="65000"/>
                    <a:lumOff val="35000"/>
                  </a:schemeClr>
                </a:solidFill>
                <a:latin typeface="+mn-lt"/>
                <a:ea typeface="+mn-ea"/>
                <a:cs typeface="+mn-ea"/>
                <a:sym typeface="+mn-lt"/>
              </a:rPr>
              <a:t>）；</a:t>
            </a:r>
            <a:endParaRPr lang="en-US" altLang="zh-CN" sz="800" dirty="0">
              <a:solidFill>
                <a:schemeClr val="tx1">
                  <a:lumMod val="65000"/>
                  <a:lumOff val="35000"/>
                </a:schemeClr>
              </a:solidFill>
              <a:latin typeface="+mn-lt"/>
              <a:ea typeface="+mn-ea"/>
              <a:cs typeface="+mn-ea"/>
              <a:sym typeface="+mn-lt"/>
            </a:endParaRPr>
          </a:p>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发明专利</a:t>
            </a:r>
            <a:r>
              <a:rPr lang="en-US" altLang="zh-CN" sz="800" dirty="0">
                <a:solidFill>
                  <a:schemeClr val="tx1">
                    <a:lumMod val="65000"/>
                    <a:lumOff val="35000"/>
                  </a:schemeClr>
                </a:solidFill>
                <a:latin typeface="+mn-lt"/>
                <a:ea typeface="+mn-ea"/>
                <a:cs typeface="+mn-ea"/>
                <a:sym typeface="+mn-lt"/>
              </a:rPr>
              <a:t>7</a:t>
            </a:r>
            <a:r>
              <a:rPr lang="zh-CN" altLang="en-US" sz="800" dirty="0">
                <a:solidFill>
                  <a:schemeClr val="tx1">
                    <a:lumMod val="65000"/>
                    <a:lumOff val="35000"/>
                  </a:schemeClr>
                </a:solidFill>
                <a:latin typeface="+mn-lt"/>
                <a:ea typeface="+mn-ea"/>
                <a:cs typeface="+mn-ea"/>
                <a:sym typeface="+mn-lt"/>
              </a:rPr>
              <a:t>项</a:t>
            </a:r>
            <a:endParaRPr lang="en-US" altLang="zh-CN" sz="800" dirty="0">
              <a:solidFill>
                <a:schemeClr val="tx1">
                  <a:lumMod val="65000"/>
                  <a:lumOff val="35000"/>
                </a:schemeClr>
              </a:solidFill>
              <a:latin typeface="+mn-lt"/>
              <a:ea typeface="+mn-ea"/>
              <a:cs typeface="+mn-ea"/>
              <a:sym typeface="+mn-lt"/>
            </a:endParaRPr>
          </a:p>
        </p:txBody>
      </p:sp>
      <p:sp>
        <p:nvSpPr>
          <p:cNvPr id="40" name="TextBox 20">
            <a:extLst>
              <a:ext uri="{FF2B5EF4-FFF2-40B4-BE49-F238E27FC236}">
                <a16:creationId xmlns:a16="http://schemas.microsoft.com/office/drawing/2014/main" id="{2F26E937-90A7-BE4C-BF29-687CFE33A723}"/>
              </a:ext>
            </a:extLst>
          </p:cNvPr>
          <p:cNvSpPr txBox="1"/>
          <p:nvPr/>
        </p:nvSpPr>
        <p:spPr>
          <a:xfrm>
            <a:off x="3144175" y="4960039"/>
            <a:ext cx="2024694" cy="649024"/>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职能：前端界面设计，</a:t>
            </a:r>
            <a:r>
              <a:rPr lang="en-US" altLang="zh-CN" sz="800" dirty="0">
                <a:solidFill>
                  <a:schemeClr val="tx1">
                    <a:lumMod val="65000"/>
                    <a:lumOff val="35000"/>
                  </a:schemeClr>
                </a:solidFill>
                <a:latin typeface="+mn-lt"/>
                <a:ea typeface="+mn-ea"/>
                <a:cs typeface="+mn-ea"/>
                <a:sym typeface="+mn-lt"/>
              </a:rPr>
              <a:t>use case </a:t>
            </a:r>
            <a:r>
              <a:rPr lang="zh-CN" altLang="en-US" sz="800" dirty="0">
                <a:solidFill>
                  <a:schemeClr val="tx1">
                    <a:lumMod val="65000"/>
                    <a:lumOff val="35000"/>
                  </a:schemeClr>
                </a:solidFill>
                <a:latin typeface="+mn-lt"/>
                <a:ea typeface="+mn-ea"/>
                <a:cs typeface="+mn-ea"/>
                <a:sym typeface="+mn-lt"/>
              </a:rPr>
              <a:t>图</a:t>
            </a:r>
          </a:p>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能力和技术：</a:t>
            </a:r>
            <a:r>
              <a:rPr lang="en-US" altLang="zh-CN" sz="800" dirty="0">
                <a:solidFill>
                  <a:schemeClr val="tx1">
                    <a:lumMod val="65000"/>
                    <a:lumOff val="35000"/>
                  </a:schemeClr>
                </a:solidFill>
                <a:latin typeface="+mn-lt"/>
                <a:ea typeface="+mn-ea"/>
                <a:cs typeface="+mn-ea"/>
                <a:sym typeface="+mn-lt"/>
              </a:rPr>
              <a:t>Java,  C++</a:t>
            </a:r>
            <a:r>
              <a:rPr lang="zh-CN" altLang="en-US" sz="800" dirty="0">
                <a:solidFill>
                  <a:schemeClr val="tx1">
                    <a:lumMod val="65000"/>
                    <a:lumOff val="35000"/>
                  </a:schemeClr>
                </a:solidFill>
                <a:latin typeface="+mn-lt"/>
                <a:ea typeface="+mn-ea"/>
                <a:cs typeface="+mn-ea"/>
                <a:sym typeface="+mn-lt"/>
              </a:rPr>
              <a:t>，</a:t>
            </a:r>
            <a:r>
              <a:rPr lang="en-US" altLang="zh-CN" sz="800" dirty="0">
                <a:solidFill>
                  <a:schemeClr val="tx1">
                    <a:lumMod val="65000"/>
                    <a:lumOff val="35000"/>
                  </a:schemeClr>
                </a:solidFill>
                <a:latin typeface="+mn-lt"/>
                <a:ea typeface="+mn-ea"/>
                <a:cs typeface="+mn-ea"/>
                <a:sym typeface="+mn-lt"/>
              </a:rPr>
              <a:t>Adobe Premiere, Photoshop, </a:t>
            </a:r>
            <a:r>
              <a:rPr lang="zh-CN" altLang="en-US" sz="800" dirty="0">
                <a:solidFill>
                  <a:schemeClr val="tx1">
                    <a:lumMod val="65000"/>
                    <a:lumOff val="35000"/>
                  </a:schemeClr>
                </a:solidFill>
                <a:latin typeface="+mn-lt"/>
                <a:ea typeface="+mn-ea"/>
                <a:cs typeface="+mn-ea"/>
                <a:sym typeface="+mn-lt"/>
              </a:rPr>
              <a:t>前端设计，美工</a:t>
            </a:r>
            <a:endParaRPr lang="en-US" altLang="zh-CN" sz="800" dirty="0">
              <a:solidFill>
                <a:schemeClr val="tx1">
                  <a:lumMod val="65000"/>
                  <a:lumOff val="35000"/>
                </a:schemeClr>
              </a:solidFill>
              <a:latin typeface="+mn-lt"/>
              <a:ea typeface="+mn-ea"/>
              <a:cs typeface="+mn-ea"/>
              <a:sym typeface="+mn-lt"/>
            </a:endParaRPr>
          </a:p>
        </p:txBody>
      </p:sp>
      <p:sp>
        <p:nvSpPr>
          <p:cNvPr id="41" name="TextBox 20">
            <a:extLst>
              <a:ext uri="{FF2B5EF4-FFF2-40B4-BE49-F238E27FC236}">
                <a16:creationId xmlns:a16="http://schemas.microsoft.com/office/drawing/2014/main" id="{31014C57-007B-434A-98A2-9513F96DBA83}"/>
              </a:ext>
            </a:extLst>
          </p:cNvPr>
          <p:cNvSpPr txBox="1"/>
          <p:nvPr/>
        </p:nvSpPr>
        <p:spPr>
          <a:xfrm>
            <a:off x="5330619" y="4960040"/>
            <a:ext cx="1828811" cy="833690"/>
          </a:xfrm>
          <a:prstGeom prst="rect">
            <a:avLst/>
          </a:prstGeom>
          <a:noFill/>
        </p:spPr>
        <p:txBody>
          <a:bodyPr wrap="square" rtlCol="0">
            <a:spAutoFit/>
          </a:bodyPr>
          <a:lstStyle>
            <a:defPPr>
              <a:defRPr lang="en-US"/>
            </a:defPPr>
            <a:lvl1pPr algn="ctr" defTabSz="1219017">
              <a:lnSpc>
                <a:spcPct val="150000"/>
              </a:lnSpc>
              <a:spcBef>
                <a:spcPct val="20000"/>
              </a:spcBef>
              <a:defRPr sz="800">
                <a:solidFill>
                  <a:schemeClr val="tx1">
                    <a:lumMod val="65000"/>
                    <a:lumOff val="35000"/>
                  </a:schemeClr>
                </a:solidFill>
                <a:cs typeface="+mn-ea"/>
              </a:defRPr>
            </a:lvl1pPr>
          </a:lstStyle>
          <a:p>
            <a:r>
              <a:rPr lang="zh-CN" altLang="en-US" dirty="0">
                <a:latin typeface="+mn-lt"/>
                <a:ea typeface="+mn-ea"/>
                <a:sym typeface="+mn-lt"/>
              </a:rPr>
              <a:t>职能：网站前端设计</a:t>
            </a:r>
          </a:p>
          <a:p>
            <a:r>
              <a:rPr lang="zh-CN" altLang="en-US" dirty="0">
                <a:latin typeface="+mn-lt"/>
                <a:ea typeface="+mn-ea"/>
                <a:sym typeface="+mn-lt"/>
              </a:rPr>
              <a:t>能力和技术：</a:t>
            </a:r>
            <a:r>
              <a:rPr lang="en-US" altLang="zh-CN" dirty="0">
                <a:latin typeface="+mn-lt"/>
                <a:ea typeface="+mn-ea"/>
                <a:sym typeface="+mn-lt"/>
              </a:rPr>
              <a:t>Java, C++, Python, Adobe Premiere, Photoshop, </a:t>
            </a:r>
            <a:r>
              <a:rPr lang="zh-CN" altLang="en-US" dirty="0">
                <a:latin typeface="+mn-lt"/>
                <a:ea typeface="+mn-ea"/>
                <a:sym typeface="+mn-lt"/>
              </a:rPr>
              <a:t>前端设计，写代码，视频剪辑</a:t>
            </a:r>
          </a:p>
        </p:txBody>
      </p:sp>
      <p:sp>
        <p:nvSpPr>
          <p:cNvPr id="42" name="TextBox 20">
            <a:extLst>
              <a:ext uri="{FF2B5EF4-FFF2-40B4-BE49-F238E27FC236}">
                <a16:creationId xmlns:a16="http://schemas.microsoft.com/office/drawing/2014/main" id="{8F14470B-6805-A74F-966C-522DFAB46656}"/>
              </a:ext>
            </a:extLst>
          </p:cNvPr>
          <p:cNvSpPr txBox="1"/>
          <p:nvPr/>
        </p:nvSpPr>
        <p:spPr>
          <a:xfrm>
            <a:off x="7302439" y="4958119"/>
            <a:ext cx="2149440" cy="1251368"/>
          </a:xfrm>
          <a:prstGeom prst="rect">
            <a:avLst/>
          </a:prstGeom>
          <a:noFill/>
        </p:spPr>
        <p:txBody>
          <a:bodyPr wrap="square" rtlCol="0">
            <a:spAutoFit/>
          </a:bodyPr>
          <a:lstStyle>
            <a:defPPr>
              <a:defRPr lang="en-US"/>
            </a:defPPr>
            <a:lvl1pPr algn="ctr" defTabSz="1219017">
              <a:lnSpc>
                <a:spcPct val="150000"/>
              </a:lnSpc>
              <a:spcBef>
                <a:spcPct val="20000"/>
              </a:spcBef>
              <a:defRPr sz="800">
                <a:solidFill>
                  <a:schemeClr val="tx1">
                    <a:lumMod val="65000"/>
                    <a:lumOff val="35000"/>
                  </a:schemeClr>
                </a:solidFill>
                <a:cs typeface="+mn-ea"/>
              </a:defRPr>
            </a:lvl1pPr>
          </a:lstStyle>
          <a:p>
            <a:r>
              <a:rPr lang="en-US" altLang="zh-CN" dirty="0">
                <a:latin typeface="+mn-lt"/>
                <a:ea typeface="+mn-ea"/>
                <a:sym typeface="+mn-lt"/>
              </a:rPr>
              <a:t>Java, Python, php</a:t>
            </a:r>
            <a:r>
              <a:rPr lang="zh-CN" altLang="en-US" dirty="0">
                <a:latin typeface="+mn-lt"/>
                <a:ea typeface="+mn-ea"/>
                <a:sym typeface="+mn-lt"/>
              </a:rPr>
              <a:t>，</a:t>
            </a:r>
            <a:r>
              <a:rPr lang="en-US" altLang="zh-CN" dirty="0" err="1">
                <a:latin typeface="+mn-lt"/>
                <a:ea typeface="+mn-ea"/>
                <a:sym typeface="+mn-lt"/>
              </a:rPr>
              <a:t>linux</a:t>
            </a:r>
            <a:r>
              <a:rPr lang="zh-CN" altLang="en-US" dirty="0">
                <a:latin typeface="+mn-lt"/>
                <a:ea typeface="+mn-ea"/>
                <a:sym typeface="+mn-lt"/>
              </a:rPr>
              <a:t>，</a:t>
            </a:r>
            <a:r>
              <a:rPr lang="en-US" altLang="zh-CN" dirty="0" err="1">
                <a:latin typeface="+mn-lt"/>
                <a:ea typeface="+mn-ea"/>
                <a:sym typeface="+mn-lt"/>
              </a:rPr>
              <a:t>thinkphp</a:t>
            </a:r>
            <a:r>
              <a:rPr lang="zh-CN" altLang="en-US" dirty="0">
                <a:latin typeface="+mn-lt"/>
                <a:ea typeface="+mn-ea"/>
                <a:sym typeface="+mn-lt"/>
              </a:rPr>
              <a:t>，</a:t>
            </a:r>
            <a:r>
              <a:rPr lang="en-US" altLang="zh-CN" dirty="0" err="1">
                <a:latin typeface="+mn-lt"/>
                <a:ea typeface="+mn-ea"/>
                <a:sym typeface="+mn-lt"/>
              </a:rPr>
              <a:t>vue</a:t>
            </a:r>
            <a:r>
              <a:rPr lang="en-US" altLang="zh-CN" dirty="0">
                <a:latin typeface="+mn-lt"/>
                <a:ea typeface="+mn-ea"/>
                <a:sym typeface="+mn-lt"/>
              </a:rPr>
              <a:t>,</a:t>
            </a:r>
          </a:p>
          <a:p>
            <a:r>
              <a:rPr lang="zh-CN" altLang="en-US" dirty="0">
                <a:latin typeface="+mn-lt"/>
                <a:ea typeface="+mn-ea"/>
                <a:sym typeface="+mn-lt"/>
              </a:rPr>
              <a:t>西交利物浦大学区块链应用创新大赛特等奖，人文科技奖；</a:t>
            </a:r>
            <a:endParaRPr lang="en-US" altLang="zh-CN" dirty="0">
              <a:latin typeface="+mn-lt"/>
              <a:ea typeface="+mn-ea"/>
              <a:sym typeface="+mn-lt"/>
            </a:endParaRPr>
          </a:p>
          <a:p>
            <a:r>
              <a:rPr lang="zh-CN" altLang="en-US" dirty="0">
                <a:latin typeface="+mn-lt"/>
                <a:ea typeface="+mn-ea"/>
                <a:sym typeface="+mn-lt"/>
              </a:rPr>
              <a:t>链谷杯全国区块链创新大赛，优秀奖（</a:t>
            </a:r>
            <a:r>
              <a:rPr lang="en-US" altLang="zh-CN" dirty="0">
                <a:latin typeface="+mn-lt"/>
                <a:ea typeface="+mn-ea"/>
                <a:sym typeface="+mn-lt"/>
              </a:rPr>
              <a:t>4</a:t>
            </a:r>
            <a:r>
              <a:rPr lang="zh-CN" altLang="en-US" dirty="0">
                <a:latin typeface="+mn-lt"/>
                <a:ea typeface="+mn-ea"/>
                <a:sym typeface="+mn-lt"/>
              </a:rPr>
              <a:t>％）</a:t>
            </a:r>
            <a:endParaRPr lang="en-US" altLang="zh-CN" dirty="0">
              <a:latin typeface="+mn-lt"/>
              <a:ea typeface="+mn-ea"/>
              <a:sym typeface="+mn-lt"/>
            </a:endParaRPr>
          </a:p>
          <a:p>
            <a:endParaRPr lang="en-US" altLang="zh-CN" dirty="0">
              <a:latin typeface="+mn-lt"/>
              <a:ea typeface="+mn-ea"/>
              <a:sym typeface="+mn-lt"/>
            </a:endParaRPr>
          </a:p>
        </p:txBody>
      </p:sp>
      <p:sp>
        <p:nvSpPr>
          <p:cNvPr id="43" name="TextBox 20">
            <a:extLst>
              <a:ext uri="{FF2B5EF4-FFF2-40B4-BE49-F238E27FC236}">
                <a16:creationId xmlns:a16="http://schemas.microsoft.com/office/drawing/2014/main" id="{7165692C-0B9F-BB43-AB97-DDACB9800D11}"/>
              </a:ext>
            </a:extLst>
          </p:cNvPr>
          <p:cNvSpPr txBox="1"/>
          <p:nvPr/>
        </p:nvSpPr>
        <p:spPr>
          <a:xfrm>
            <a:off x="9613629" y="4960040"/>
            <a:ext cx="1828811" cy="649024"/>
          </a:xfrm>
          <a:prstGeom prst="rect">
            <a:avLst/>
          </a:prstGeom>
          <a:noFill/>
        </p:spPr>
        <p:txBody>
          <a:bodyPr wrap="square" rtlCol="0">
            <a:spAutoFit/>
          </a:bodyPr>
          <a:lstStyle>
            <a:defPPr>
              <a:defRPr lang="en-US"/>
            </a:defPPr>
            <a:lvl1pPr algn="ctr" defTabSz="1219017">
              <a:lnSpc>
                <a:spcPct val="150000"/>
              </a:lnSpc>
              <a:spcBef>
                <a:spcPct val="20000"/>
              </a:spcBef>
              <a:defRPr sz="800">
                <a:solidFill>
                  <a:schemeClr val="tx1">
                    <a:lumMod val="65000"/>
                    <a:lumOff val="35000"/>
                  </a:schemeClr>
                </a:solidFill>
                <a:cs typeface="+mn-ea"/>
              </a:defRPr>
            </a:lvl1pPr>
          </a:lstStyle>
          <a:p>
            <a:r>
              <a:rPr lang="en-US" altLang="zh-CN" dirty="0">
                <a:latin typeface="+mn-lt"/>
                <a:ea typeface="+mn-ea"/>
                <a:sym typeface="+mn-lt"/>
              </a:rPr>
              <a:t>java, C++, </a:t>
            </a:r>
            <a:r>
              <a:rPr lang="en-US" altLang="zh-CN" dirty="0" err="1">
                <a:latin typeface="+mn-lt"/>
                <a:ea typeface="+mn-ea"/>
                <a:sym typeface="+mn-lt"/>
              </a:rPr>
              <a:t>mysql</a:t>
            </a:r>
            <a:r>
              <a:rPr lang="en-US" altLang="zh-CN" dirty="0">
                <a:latin typeface="+mn-lt"/>
                <a:ea typeface="+mn-ea"/>
                <a:sym typeface="+mn-lt"/>
              </a:rPr>
              <a:t>, </a:t>
            </a:r>
            <a:r>
              <a:rPr lang="en-US" altLang="zh-CN" dirty="0" err="1">
                <a:latin typeface="+mn-lt"/>
                <a:ea typeface="+mn-ea"/>
                <a:sym typeface="+mn-lt"/>
              </a:rPr>
              <a:t>mongodb</a:t>
            </a:r>
            <a:r>
              <a:rPr lang="en-US" altLang="zh-CN" dirty="0">
                <a:latin typeface="+mn-lt"/>
                <a:ea typeface="+mn-ea"/>
                <a:sym typeface="+mn-lt"/>
              </a:rPr>
              <a:t>, </a:t>
            </a:r>
            <a:r>
              <a:rPr lang="en-US" altLang="zh-CN" dirty="0" err="1">
                <a:latin typeface="+mn-lt"/>
                <a:ea typeface="+mn-ea"/>
                <a:sym typeface="+mn-lt"/>
              </a:rPr>
              <a:t>linux</a:t>
            </a:r>
            <a:r>
              <a:rPr lang="en-US" altLang="zh-CN" dirty="0">
                <a:latin typeface="+mn-lt"/>
                <a:ea typeface="+mn-ea"/>
                <a:sym typeface="+mn-lt"/>
              </a:rPr>
              <a:t>, Rust, node.js, </a:t>
            </a:r>
          </a:p>
          <a:p>
            <a:r>
              <a:rPr lang="en-US" altLang="zh-CN" dirty="0">
                <a:latin typeface="+mn-lt"/>
                <a:ea typeface="+mn-ea"/>
                <a:sym typeface="+mn-lt"/>
              </a:rPr>
              <a:t>2019 SURF </a:t>
            </a:r>
            <a:r>
              <a:rPr lang="zh-CN" altLang="en-US" dirty="0">
                <a:latin typeface="+mn-lt"/>
                <a:ea typeface="+mn-ea"/>
                <a:sym typeface="+mn-lt"/>
              </a:rPr>
              <a:t>计算机视觉追踪 </a:t>
            </a:r>
          </a:p>
        </p:txBody>
      </p:sp>
    </p:spTree>
    <p:extLst>
      <p:ext uri="{BB962C8B-B14F-4D97-AF65-F5344CB8AC3E}">
        <p14:creationId xmlns:p14="http://schemas.microsoft.com/office/powerpoint/2010/main" val="3135066603"/>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文本框 15"/>
          <p:cNvSpPr txBox="1"/>
          <p:nvPr/>
        </p:nvSpPr>
        <p:spPr>
          <a:xfrm>
            <a:off x="964977" y="427857"/>
            <a:ext cx="7492413" cy="553998"/>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eaLnBrk="1" hangingPunct="1">
              <a:lnSpc>
                <a:spcPct val="100000"/>
              </a:lnSpc>
            </a:pPr>
            <a:r>
              <a:rPr lang="zh-CN" altLang="en-US" sz="3000" dirty="0">
                <a:solidFill>
                  <a:schemeClr val="accent2"/>
                </a:solidFill>
                <a:latin typeface="+mn-lt"/>
                <a:ea typeface="+mn-ea"/>
                <a:cs typeface="+mn-ea"/>
                <a:sym typeface="+mn-lt"/>
              </a:rPr>
              <a:t>团队成员介绍</a:t>
            </a:r>
            <a:r>
              <a:rPr lang="en-US" altLang="zh-CN" sz="3000" dirty="0">
                <a:solidFill>
                  <a:schemeClr val="accent2"/>
                </a:solidFill>
                <a:latin typeface="+mn-lt"/>
                <a:ea typeface="+mn-ea"/>
                <a:cs typeface="+mn-ea"/>
                <a:sym typeface="+mn-lt"/>
              </a:rPr>
              <a:t>-</a:t>
            </a:r>
            <a:r>
              <a:rPr lang="zh-TW" altLang="en-US" sz="3000" dirty="0">
                <a:solidFill>
                  <a:schemeClr val="accent2"/>
                </a:solidFill>
                <a:latin typeface="+mn-lt"/>
                <a:ea typeface="+mn-ea"/>
                <a:cs typeface="+mn-ea"/>
                <a:sym typeface="+mn-lt"/>
              </a:rPr>
              <a:t> </a:t>
            </a:r>
            <a:r>
              <a:rPr lang="zh-CN" altLang="en-US" sz="3000" dirty="0">
                <a:solidFill>
                  <a:schemeClr val="accent2"/>
                </a:solidFill>
                <a:latin typeface="+mn-lt"/>
                <a:ea typeface="+mn-ea"/>
                <a:cs typeface="+mn-ea"/>
                <a:sym typeface="+mn-lt"/>
              </a:rPr>
              <a:t>商务组</a:t>
            </a:r>
            <a:r>
              <a:rPr lang="en-US" altLang="zh-CN" sz="3000" dirty="0">
                <a:solidFill>
                  <a:schemeClr val="accent2"/>
                </a:solidFill>
                <a:latin typeface="+mn-lt"/>
                <a:ea typeface="+mn-ea"/>
                <a:cs typeface="+mn-ea"/>
                <a:sym typeface="+mn-lt"/>
              </a:rPr>
              <a:t> -</a:t>
            </a:r>
            <a:r>
              <a:rPr lang="zh-TW" altLang="en-US" sz="3000" dirty="0">
                <a:solidFill>
                  <a:schemeClr val="accent2"/>
                </a:solidFill>
                <a:latin typeface="+mn-lt"/>
                <a:ea typeface="+mn-ea"/>
                <a:cs typeface="+mn-ea"/>
                <a:sym typeface="+mn-lt"/>
              </a:rPr>
              <a:t>创业团队</a:t>
            </a:r>
            <a:endParaRPr lang="zh-CN" altLang="en-US" sz="3000" dirty="0">
              <a:solidFill>
                <a:schemeClr val="accent2"/>
              </a:solidFill>
              <a:latin typeface="+mn-lt"/>
              <a:ea typeface="+mn-ea"/>
              <a:cs typeface="+mn-ea"/>
              <a:sym typeface="+mn-lt"/>
            </a:endParaRPr>
          </a:p>
        </p:txBody>
      </p:sp>
      <p:sp>
        <p:nvSpPr>
          <p:cNvPr id="1048659" name="Text Placeholder 33"/>
          <p:cNvSpPr txBox="1"/>
          <p:nvPr/>
        </p:nvSpPr>
        <p:spPr>
          <a:xfrm>
            <a:off x="1310254" y="2504403"/>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1800" dirty="0">
                <a:latin typeface="+mn-lt"/>
                <a:ea typeface="+mn-ea"/>
                <a:cs typeface="+mn-ea"/>
                <a:sym typeface="+mn-lt"/>
              </a:rPr>
              <a:t>赵知礼</a:t>
            </a:r>
            <a:endParaRPr lang="en-AU" sz="1800" dirty="0">
              <a:latin typeface="+mn-lt"/>
              <a:ea typeface="+mn-ea"/>
              <a:cs typeface="+mn-ea"/>
              <a:sym typeface="+mn-lt"/>
            </a:endParaRPr>
          </a:p>
        </p:txBody>
      </p:sp>
      <p:sp>
        <p:nvSpPr>
          <p:cNvPr id="1048660" name="TextBox 20"/>
          <p:cNvSpPr txBox="1"/>
          <p:nvPr/>
        </p:nvSpPr>
        <p:spPr>
          <a:xfrm>
            <a:off x="964977" y="3102114"/>
            <a:ext cx="2057400" cy="834074"/>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连续创业者；具有</a:t>
            </a:r>
            <a:r>
              <a:rPr lang="en-US" altLang="zh-CN" sz="800" dirty="0">
                <a:solidFill>
                  <a:schemeClr val="tx1">
                    <a:lumMod val="65000"/>
                    <a:lumOff val="35000"/>
                  </a:schemeClr>
                </a:solidFill>
                <a:latin typeface="+mn-lt"/>
                <a:ea typeface="+mn-ea"/>
                <a:cs typeface="+mn-ea"/>
                <a:sym typeface="+mn-lt"/>
              </a:rPr>
              <a:t>30</a:t>
            </a:r>
            <a:r>
              <a:rPr lang="zh-CN" altLang="en-US" sz="800" dirty="0">
                <a:solidFill>
                  <a:schemeClr val="tx1">
                    <a:lumMod val="65000"/>
                    <a:lumOff val="35000"/>
                  </a:schemeClr>
                </a:solidFill>
                <a:latin typeface="+mn-lt"/>
                <a:ea typeface="+mn-ea"/>
                <a:cs typeface="+mn-ea"/>
                <a:sym typeface="+mn-lt"/>
              </a:rPr>
              <a:t>人</a:t>
            </a:r>
            <a:r>
              <a:rPr lang="en-US" altLang="zh-CN" sz="800" dirty="0">
                <a:solidFill>
                  <a:schemeClr val="tx1">
                    <a:lumMod val="65000"/>
                    <a:lumOff val="35000"/>
                  </a:schemeClr>
                </a:solidFill>
                <a:latin typeface="+mn-lt"/>
                <a:ea typeface="+mn-ea"/>
                <a:cs typeface="+mn-ea"/>
                <a:sym typeface="+mn-lt"/>
              </a:rPr>
              <a:t>+</a:t>
            </a:r>
            <a:r>
              <a:rPr lang="zh-CN" altLang="en-US" sz="800" dirty="0">
                <a:solidFill>
                  <a:schemeClr val="tx1">
                    <a:lumMod val="65000"/>
                    <a:lumOff val="35000"/>
                  </a:schemeClr>
                </a:solidFill>
                <a:latin typeface="+mn-lt"/>
                <a:ea typeface="+mn-ea"/>
                <a:cs typeface="+mn-ea"/>
                <a:sym typeface="+mn-lt"/>
              </a:rPr>
              <a:t>的公司管理经验，具有优秀的组织协调与管理能力；</a:t>
            </a:r>
            <a:endParaRPr lang="en-US" altLang="zh-CN" sz="800" dirty="0">
              <a:solidFill>
                <a:schemeClr val="tx1">
                  <a:lumMod val="65000"/>
                  <a:lumOff val="35000"/>
                </a:schemeClr>
              </a:solidFill>
              <a:latin typeface="+mn-lt"/>
              <a:ea typeface="+mn-ea"/>
              <a:cs typeface="+mn-ea"/>
              <a:sym typeface="+mn-lt"/>
            </a:endParaRPr>
          </a:p>
          <a:p>
            <a:pPr algn="ctr" defTabSz="1219017">
              <a:lnSpc>
                <a:spcPct val="150000"/>
              </a:lnSpc>
              <a:spcBef>
                <a:spcPct val="20000"/>
              </a:spcBef>
            </a:pPr>
            <a:r>
              <a:rPr lang="zh-CN" altLang="zh-CN" sz="800" dirty="0">
                <a:solidFill>
                  <a:schemeClr val="tx1">
                    <a:lumMod val="65000"/>
                    <a:lumOff val="35000"/>
                  </a:schemeClr>
                </a:solidFill>
                <a:latin typeface="+mn-lt"/>
                <a:ea typeface="+mn-ea"/>
                <a:cs typeface="+mn-ea"/>
                <a:sym typeface="+mn-lt"/>
              </a:rPr>
              <a:t>创行世界杯中国赛区三等奖</a:t>
            </a:r>
          </a:p>
          <a:p>
            <a:pPr algn="ctr" defTabSz="1219017">
              <a:lnSpc>
                <a:spcPct val="150000"/>
              </a:lnSpc>
              <a:spcBef>
                <a:spcPct val="20000"/>
              </a:spcBef>
            </a:pPr>
            <a:endParaRPr lang="en-US" altLang="zh-CN" sz="700" dirty="0">
              <a:solidFill>
                <a:schemeClr val="bg1">
                  <a:lumMod val="65000"/>
                </a:schemeClr>
              </a:solidFill>
              <a:latin typeface="+mn-lt"/>
              <a:ea typeface="+mn-ea"/>
              <a:cs typeface="+mn-ea"/>
              <a:sym typeface="+mn-lt"/>
            </a:endParaRPr>
          </a:p>
        </p:txBody>
      </p:sp>
      <p:sp>
        <p:nvSpPr>
          <p:cNvPr id="1048661" name="TextBox 20"/>
          <p:cNvSpPr txBox="1"/>
          <p:nvPr/>
        </p:nvSpPr>
        <p:spPr>
          <a:xfrm>
            <a:off x="1404063" y="2840064"/>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商务组负责人</a:t>
            </a:r>
            <a:endParaRPr lang="en-US" altLang="zh-CN" sz="1000" dirty="0">
              <a:solidFill>
                <a:srgbClr val="54578E"/>
              </a:solidFill>
              <a:latin typeface="+mn-lt"/>
              <a:ea typeface="+mn-ea"/>
              <a:cs typeface="+mn-ea"/>
              <a:sym typeface="+mn-lt"/>
            </a:endParaRPr>
          </a:p>
        </p:txBody>
      </p:sp>
      <p:cxnSp>
        <p:nvCxnSpPr>
          <p:cNvPr id="3145731" name="直接连接符 19"/>
          <p:cNvCxnSpPr>
            <a:cxnSpLocks/>
          </p:cNvCxnSpPr>
          <p:nvPr/>
        </p:nvCxnSpPr>
        <p:spPr>
          <a:xfrm>
            <a:off x="1411062" y="3017701"/>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2" name="直接连接符 20"/>
          <p:cNvCxnSpPr>
            <a:cxnSpLocks/>
          </p:cNvCxnSpPr>
          <p:nvPr/>
        </p:nvCxnSpPr>
        <p:spPr>
          <a:xfrm>
            <a:off x="2507436" y="3028374"/>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2" name="Text Placeholder 33"/>
          <p:cNvSpPr txBox="1"/>
          <p:nvPr/>
        </p:nvSpPr>
        <p:spPr>
          <a:xfrm>
            <a:off x="3698868" y="2505161"/>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刘雅婧</a:t>
            </a:r>
            <a:endParaRPr lang="en-AU" sz="1800" dirty="0">
              <a:latin typeface="+mn-lt"/>
              <a:ea typeface="+mn-ea"/>
              <a:cs typeface="+mn-ea"/>
              <a:sym typeface="+mn-lt"/>
            </a:endParaRPr>
          </a:p>
        </p:txBody>
      </p:sp>
      <p:sp>
        <p:nvSpPr>
          <p:cNvPr id="1048663" name="TextBox 20"/>
          <p:cNvSpPr txBox="1"/>
          <p:nvPr/>
        </p:nvSpPr>
        <p:spPr>
          <a:xfrm>
            <a:off x="3498209" y="3102114"/>
            <a:ext cx="1828811" cy="645177"/>
          </a:xfrm>
          <a:prstGeom prst="rect">
            <a:avLst/>
          </a:prstGeom>
          <a:noFill/>
        </p:spPr>
        <p:txBody>
          <a:bodyPr wrap="square" rtlCol="0">
            <a:spAutoFit/>
          </a:bodyPr>
          <a:lstStyle/>
          <a:p>
            <a:pPr algn="ctr" defTabSz="1219017">
              <a:lnSpc>
                <a:spcPct val="150000"/>
              </a:lnSpc>
              <a:spcBef>
                <a:spcPct val="20000"/>
              </a:spcBef>
            </a:pPr>
            <a:r>
              <a:rPr lang="zh-CN" altLang="zh-CN" sz="800" dirty="0">
                <a:solidFill>
                  <a:schemeClr val="tx1">
                    <a:lumMod val="65000"/>
                    <a:lumOff val="35000"/>
                  </a:schemeClr>
                </a:solidFill>
                <a:latin typeface="+mn-lt"/>
                <a:ea typeface="+mn-ea"/>
                <a:cs typeface="+mn-ea"/>
                <a:sym typeface="+mn-lt"/>
              </a:rPr>
              <a:t>伦敦大学学院 创意创业专业</a:t>
            </a:r>
            <a:r>
              <a:rPr lang="zh-CN" altLang="en-US" sz="800" dirty="0">
                <a:solidFill>
                  <a:schemeClr val="tx1">
                    <a:lumMod val="65000"/>
                    <a:lumOff val="35000"/>
                  </a:schemeClr>
                </a:solidFill>
                <a:latin typeface="+mn-lt"/>
                <a:ea typeface="+mn-ea"/>
                <a:cs typeface="+mn-ea"/>
                <a:sym typeface="+mn-lt"/>
              </a:rPr>
              <a:t>录取</a:t>
            </a:r>
            <a:endParaRPr lang="en-US" altLang="zh-CN" sz="800" dirty="0">
              <a:solidFill>
                <a:schemeClr val="tx1">
                  <a:lumMod val="65000"/>
                  <a:lumOff val="35000"/>
                </a:schemeClr>
              </a:solidFill>
              <a:latin typeface="+mn-lt"/>
              <a:ea typeface="+mn-ea"/>
              <a:cs typeface="+mn-ea"/>
              <a:sym typeface="+mn-lt"/>
            </a:endParaRPr>
          </a:p>
          <a:p>
            <a:pPr algn="ctr" defTabSz="1219017">
              <a:lnSpc>
                <a:spcPct val="150000"/>
              </a:lnSpc>
              <a:spcBef>
                <a:spcPct val="20000"/>
              </a:spcBef>
            </a:pPr>
            <a:r>
              <a:rPr lang="zh-CN" altLang="zh-CN" sz="800" dirty="0">
                <a:solidFill>
                  <a:schemeClr val="tx1">
                    <a:lumMod val="65000"/>
                    <a:lumOff val="35000"/>
                  </a:schemeClr>
                </a:solidFill>
                <a:latin typeface="+mn-lt"/>
                <a:ea typeface="+mn-ea"/>
                <a:cs typeface="+mn-ea"/>
                <a:sym typeface="+mn-lt"/>
              </a:rPr>
              <a:t>中美创客大赛二等奖</a:t>
            </a:r>
            <a:r>
              <a:rPr lang="zh-CN" altLang="en-US" sz="800" dirty="0">
                <a:solidFill>
                  <a:schemeClr val="tx1">
                    <a:lumMod val="65000"/>
                    <a:lumOff val="35000"/>
                  </a:schemeClr>
                </a:solidFill>
                <a:latin typeface="+mn-lt"/>
                <a:ea typeface="+mn-ea"/>
                <a:cs typeface="+mn-ea"/>
                <a:sym typeface="+mn-lt"/>
              </a:rPr>
              <a:t>；</a:t>
            </a:r>
            <a:r>
              <a:rPr lang="en-US" altLang="zh-CN" sz="800" dirty="0">
                <a:solidFill>
                  <a:schemeClr val="tx1">
                    <a:lumMod val="65000"/>
                    <a:lumOff val="35000"/>
                  </a:schemeClr>
                </a:solidFill>
                <a:latin typeface="+mn-lt"/>
                <a:ea typeface="+mn-ea"/>
                <a:cs typeface="+mn-ea"/>
                <a:sym typeface="+mn-lt"/>
              </a:rPr>
              <a:t>BM</a:t>
            </a:r>
            <a:r>
              <a:rPr lang="zh-CN" altLang="zh-CN" sz="800" dirty="0">
                <a:solidFill>
                  <a:schemeClr val="tx1">
                    <a:lumMod val="65000"/>
                    <a:lumOff val="35000"/>
                  </a:schemeClr>
                </a:solidFill>
                <a:latin typeface="+mn-lt"/>
                <a:ea typeface="+mn-ea"/>
                <a:cs typeface="+mn-ea"/>
                <a:sym typeface="+mn-lt"/>
              </a:rPr>
              <a:t>商赛第三名；数据分析比赛第二名</a:t>
            </a:r>
            <a:endParaRPr lang="en-US" altLang="zh-CN" sz="700" dirty="0">
              <a:solidFill>
                <a:schemeClr val="tx1">
                  <a:lumMod val="65000"/>
                  <a:lumOff val="35000"/>
                </a:schemeClr>
              </a:solidFill>
              <a:latin typeface="+mn-lt"/>
              <a:ea typeface="+mn-ea"/>
              <a:cs typeface="+mn-ea"/>
              <a:sym typeface="+mn-lt"/>
            </a:endParaRPr>
          </a:p>
        </p:txBody>
      </p:sp>
      <p:sp>
        <p:nvSpPr>
          <p:cNvPr id="1048664" name="TextBox 20"/>
          <p:cNvSpPr txBox="1"/>
          <p:nvPr/>
        </p:nvSpPr>
        <p:spPr>
          <a:xfrm>
            <a:off x="3813262" y="2870195"/>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创业组</a:t>
            </a:r>
            <a:endParaRPr lang="en-US" altLang="zh-CN" sz="900" dirty="0">
              <a:solidFill>
                <a:srgbClr val="54578E"/>
              </a:solidFill>
              <a:latin typeface="+mn-lt"/>
              <a:ea typeface="+mn-ea"/>
              <a:cs typeface="+mn-ea"/>
              <a:sym typeface="+mn-lt"/>
            </a:endParaRPr>
          </a:p>
        </p:txBody>
      </p:sp>
      <p:cxnSp>
        <p:nvCxnSpPr>
          <p:cNvPr id="3145733" name="直接连接符 24"/>
          <p:cNvCxnSpPr>
            <a:cxnSpLocks/>
          </p:cNvCxnSpPr>
          <p:nvPr/>
        </p:nvCxnSpPr>
        <p:spPr>
          <a:xfrm>
            <a:off x="3983029" y="3053731"/>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4" name="直接连接符 25"/>
          <p:cNvCxnSpPr>
            <a:cxnSpLocks/>
          </p:cNvCxnSpPr>
          <p:nvPr/>
        </p:nvCxnSpPr>
        <p:spPr>
          <a:xfrm>
            <a:off x="4718463" y="3052607"/>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5" name="Text Placeholder 33"/>
          <p:cNvSpPr txBox="1"/>
          <p:nvPr/>
        </p:nvSpPr>
        <p:spPr>
          <a:xfrm>
            <a:off x="9825058" y="2399176"/>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吴骅晏</a:t>
            </a:r>
            <a:endParaRPr lang="en-AU" sz="1800" dirty="0">
              <a:latin typeface="+mn-lt"/>
              <a:ea typeface="+mn-ea"/>
              <a:cs typeface="+mn-ea"/>
              <a:sym typeface="+mn-lt"/>
            </a:endParaRPr>
          </a:p>
        </p:txBody>
      </p:sp>
      <p:sp>
        <p:nvSpPr>
          <p:cNvPr id="1048667" name="TextBox 20"/>
          <p:cNvSpPr txBox="1"/>
          <p:nvPr/>
        </p:nvSpPr>
        <p:spPr>
          <a:xfrm>
            <a:off x="7733173" y="2786194"/>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市场组</a:t>
            </a:r>
            <a:endParaRPr lang="en-US" altLang="zh-CN" sz="900" dirty="0">
              <a:solidFill>
                <a:srgbClr val="54578E"/>
              </a:solidFill>
              <a:latin typeface="+mn-lt"/>
              <a:ea typeface="+mn-ea"/>
              <a:cs typeface="+mn-ea"/>
              <a:sym typeface="+mn-lt"/>
            </a:endParaRPr>
          </a:p>
        </p:txBody>
      </p:sp>
      <p:cxnSp>
        <p:nvCxnSpPr>
          <p:cNvPr id="3145735" name="直接连接符 29"/>
          <p:cNvCxnSpPr>
            <a:cxnSpLocks/>
          </p:cNvCxnSpPr>
          <p:nvPr/>
        </p:nvCxnSpPr>
        <p:spPr>
          <a:xfrm>
            <a:off x="7847019" y="2966988"/>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6" name="直接连接符 30"/>
          <p:cNvCxnSpPr>
            <a:cxnSpLocks/>
          </p:cNvCxnSpPr>
          <p:nvPr/>
        </p:nvCxnSpPr>
        <p:spPr>
          <a:xfrm>
            <a:off x="8717340" y="2961038"/>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8" name="Text Placeholder 33"/>
          <p:cNvSpPr txBox="1"/>
          <p:nvPr/>
        </p:nvSpPr>
        <p:spPr>
          <a:xfrm>
            <a:off x="7581438" y="2375565"/>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吴骅庭</a:t>
            </a:r>
            <a:endParaRPr lang="en-AU" sz="1800" dirty="0">
              <a:latin typeface="+mn-lt"/>
              <a:ea typeface="+mn-ea"/>
              <a:cs typeface="+mn-ea"/>
              <a:sym typeface="+mn-lt"/>
            </a:endParaRPr>
          </a:p>
        </p:txBody>
      </p:sp>
      <p:sp>
        <p:nvSpPr>
          <p:cNvPr id="1048670" name="TextBox 20"/>
          <p:cNvSpPr txBox="1"/>
          <p:nvPr/>
        </p:nvSpPr>
        <p:spPr>
          <a:xfrm>
            <a:off x="9936138" y="2787402"/>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市场组</a:t>
            </a:r>
            <a:endParaRPr lang="en-US" altLang="zh-CN" sz="900" dirty="0">
              <a:solidFill>
                <a:srgbClr val="54578E"/>
              </a:solidFill>
              <a:latin typeface="+mn-lt"/>
              <a:ea typeface="+mn-ea"/>
              <a:cs typeface="+mn-ea"/>
              <a:sym typeface="+mn-lt"/>
            </a:endParaRPr>
          </a:p>
        </p:txBody>
      </p:sp>
      <p:cxnSp>
        <p:nvCxnSpPr>
          <p:cNvPr id="3145737" name="直接连接符 34"/>
          <p:cNvCxnSpPr>
            <a:cxnSpLocks/>
          </p:cNvCxnSpPr>
          <p:nvPr/>
        </p:nvCxnSpPr>
        <p:spPr>
          <a:xfrm>
            <a:off x="10079709" y="2964505"/>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35"/>
          <p:cNvCxnSpPr>
            <a:cxnSpLocks/>
          </p:cNvCxnSpPr>
          <p:nvPr/>
        </p:nvCxnSpPr>
        <p:spPr>
          <a:xfrm>
            <a:off x="10878685" y="2970455"/>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71" name="Text Placeholder 33"/>
          <p:cNvSpPr txBox="1"/>
          <p:nvPr/>
        </p:nvSpPr>
        <p:spPr>
          <a:xfrm>
            <a:off x="9722751" y="5241808"/>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吴骅真</a:t>
            </a:r>
            <a:endParaRPr lang="en-AU" sz="1800" dirty="0">
              <a:latin typeface="+mn-lt"/>
              <a:ea typeface="+mn-ea"/>
              <a:cs typeface="+mn-ea"/>
              <a:sym typeface="+mn-lt"/>
            </a:endParaRPr>
          </a:p>
        </p:txBody>
      </p:sp>
      <p:sp>
        <p:nvSpPr>
          <p:cNvPr id="1048672" name="TextBox 20"/>
          <p:cNvSpPr txBox="1"/>
          <p:nvPr/>
        </p:nvSpPr>
        <p:spPr>
          <a:xfrm>
            <a:off x="9545609" y="5912453"/>
            <a:ext cx="1828811" cy="620554"/>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精通</a:t>
            </a:r>
            <a:r>
              <a:rPr lang="en-US" altLang="zh-CN" sz="800" dirty="0">
                <a:solidFill>
                  <a:schemeClr val="tx1">
                    <a:lumMod val="65000"/>
                    <a:lumOff val="35000"/>
                  </a:schemeClr>
                </a:solidFill>
                <a:latin typeface="+mn-lt"/>
                <a:ea typeface="+mn-ea"/>
                <a:cs typeface="+mn-ea"/>
                <a:sym typeface="+mn-lt"/>
              </a:rPr>
              <a:t>Adobe Photoshop</a:t>
            </a:r>
            <a:r>
              <a:rPr lang="zh-CN" altLang="zh-CN" sz="800" dirty="0">
                <a:solidFill>
                  <a:schemeClr val="tx1">
                    <a:lumMod val="65000"/>
                    <a:lumOff val="35000"/>
                  </a:schemeClr>
                </a:solidFill>
                <a:latin typeface="+mn-lt"/>
                <a:ea typeface="+mn-ea"/>
                <a:cs typeface="+mn-ea"/>
                <a:sym typeface="+mn-lt"/>
              </a:rPr>
              <a:t>、</a:t>
            </a:r>
            <a:r>
              <a:rPr lang="en-US" altLang="zh-CN" sz="800" dirty="0">
                <a:solidFill>
                  <a:schemeClr val="tx1">
                    <a:lumMod val="65000"/>
                    <a:lumOff val="35000"/>
                  </a:schemeClr>
                </a:solidFill>
                <a:latin typeface="+mn-lt"/>
                <a:ea typeface="+mn-ea"/>
                <a:cs typeface="+mn-ea"/>
                <a:sym typeface="+mn-lt"/>
              </a:rPr>
              <a:t>SPSS</a:t>
            </a:r>
            <a:r>
              <a:rPr lang="zh-CN" altLang="zh-CN" sz="800" dirty="0">
                <a:solidFill>
                  <a:schemeClr val="tx1">
                    <a:lumMod val="65000"/>
                    <a:lumOff val="35000"/>
                  </a:schemeClr>
                </a:solidFill>
                <a:latin typeface="+mn-lt"/>
                <a:ea typeface="+mn-ea"/>
                <a:cs typeface="+mn-ea"/>
                <a:sym typeface="+mn-lt"/>
              </a:rPr>
              <a:t>、市场研究、营销计划撰写、创业计划书撰写</a:t>
            </a:r>
            <a:r>
              <a:rPr lang="zh-CN" altLang="en-US" sz="800" dirty="0">
                <a:solidFill>
                  <a:schemeClr val="tx1">
                    <a:lumMod val="65000"/>
                    <a:lumOff val="35000"/>
                  </a:schemeClr>
                </a:solidFill>
                <a:latin typeface="+mn-lt"/>
                <a:ea typeface="+mn-ea"/>
                <a:cs typeface="+mn-ea"/>
                <a:sym typeface="+mn-lt"/>
              </a:rPr>
              <a:t>经验丰富；</a:t>
            </a:r>
            <a:r>
              <a:rPr lang="en-US" altLang="zh-CN" sz="800" dirty="0">
                <a:solidFill>
                  <a:schemeClr val="tx1">
                    <a:lumMod val="65000"/>
                    <a:lumOff val="35000"/>
                  </a:schemeClr>
                </a:solidFill>
                <a:latin typeface="+mn-lt"/>
                <a:ea typeface="+mn-ea"/>
                <a:cs typeface="+mn-ea"/>
                <a:sym typeface="+mn-lt"/>
              </a:rPr>
              <a:t>PPT</a:t>
            </a:r>
            <a:r>
              <a:rPr lang="zh-CN" altLang="en-US" sz="800" dirty="0">
                <a:solidFill>
                  <a:schemeClr val="tx1">
                    <a:lumMod val="65000"/>
                    <a:lumOff val="35000"/>
                  </a:schemeClr>
                </a:solidFill>
                <a:latin typeface="+mn-lt"/>
                <a:ea typeface="+mn-ea"/>
                <a:cs typeface="+mn-ea"/>
                <a:sym typeface="+mn-lt"/>
              </a:rPr>
              <a:t>制作达人</a:t>
            </a:r>
            <a:endParaRPr lang="en-US" altLang="zh-CN" sz="700" dirty="0">
              <a:solidFill>
                <a:schemeClr val="tx1">
                  <a:lumMod val="65000"/>
                  <a:lumOff val="35000"/>
                </a:schemeClr>
              </a:solidFill>
              <a:latin typeface="+mn-lt"/>
              <a:ea typeface="+mn-ea"/>
              <a:cs typeface="+mn-ea"/>
              <a:sym typeface="+mn-lt"/>
            </a:endParaRPr>
          </a:p>
        </p:txBody>
      </p:sp>
      <p:sp>
        <p:nvSpPr>
          <p:cNvPr id="1048673" name="TextBox 20"/>
          <p:cNvSpPr txBox="1"/>
          <p:nvPr/>
        </p:nvSpPr>
        <p:spPr>
          <a:xfrm>
            <a:off x="9821570" y="5609488"/>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市场组</a:t>
            </a:r>
            <a:endParaRPr lang="en-US" altLang="zh-CN" sz="900" dirty="0">
              <a:solidFill>
                <a:srgbClr val="54578E"/>
              </a:solidFill>
              <a:latin typeface="+mn-lt"/>
              <a:ea typeface="+mn-ea"/>
              <a:cs typeface="+mn-ea"/>
              <a:sym typeface="+mn-lt"/>
            </a:endParaRPr>
          </a:p>
        </p:txBody>
      </p:sp>
      <p:cxnSp>
        <p:nvCxnSpPr>
          <p:cNvPr id="3145739" name="直接连接符 39"/>
          <p:cNvCxnSpPr>
            <a:cxnSpLocks/>
          </p:cNvCxnSpPr>
          <p:nvPr/>
        </p:nvCxnSpPr>
        <p:spPr>
          <a:xfrm>
            <a:off x="10000397" y="5784918"/>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40"/>
          <p:cNvCxnSpPr>
            <a:cxnSpLocks/>
          </p:cNvCxnSpPr>
          <p:nvPr/>
        </p:nvCxnSpPr>
        <p:spPr>
          <a:xfrm>
            <a:off x="10736062" y="5784918"/>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4" name="Picture 9"/>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5867" y="916508"/>
            <a:ext cx="1173251" cy="1547348"/>
          </a:xfrm>
          <a:prstGeom prst="rect">
            <a:avLst/>
          </a:prstGeom>
          <a:noFill/>
          <a:ln>
            <a:noFill/>
          </a:ln>
        </p:spPr>
      </p:pic>
      <p:pic>
        <p:nvPicPr>
          <p:cNvPr id="35" name="Picture 13"/>
          <p:cNvPicPr/>
          <p:nvPr/>
        </p:nvPicPr>
        <p:blipFill>
          <a:blip r:embed="rId3"/>
          <a:stretch>
            <a:fillRect/>
          </a:stretch>
        </p:blipFill>
        <p:spPr>
          <a:xfrm>
            <a:off x="3740370" y="962007"/>
            <a:ext cx="1207981" cy="1471149"/>
          </a:xfrm>
          <a:prstGeom prst="rect">
            <a:avLst/>
          </a:prstGeom>
        </p:spPr>
      </p:pic>
      <p:pic>
        <p:nvPicPr>
          <p:cNvPr id="36" name="Picture 20"/>
          <p:cNvPicPr/>
          <p:nvPr/>
        </p:nvPicPr>
        <p:blipFill>
          <a:blip r:embed="rId4"/>
          <a:stretch>
            <a:fillRect/>
          </a:stretch>
        </p:blipFill>
        <p:spPr>
          <a:xfrm>
            <a:off x="7694394" y="803175"/>
            <a:ext cx="1201584" cy="1538260"/>
          </a:xfrm>
          <a:prstGeom prst="rect">
            <a:avLst/>
          </a:prstGeom>
        </p:spPr>
      </p:pic>
      <p:pic>
        <p:nvPicPr>
          <p:cNvPr id="37" name="Picture 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36138" y="886337"/>
            <a:ext cx="1205336" cy="1471148"/>
          </a:xfrm>
          <a:prstGeom prst="rect">
            <a:avLst/>
          </a:prstGeom>
          <a:noFill/>
          <a:ln>
            <a:noFill/>
          </a:ln>
        </p:spPr>
      </p:pic>
      <p:pic>
        <p:nvPicPr>
          <p:cNvPr id="38" name="Picture 15"/>
          <p:cNvPicPr/>
          <p:nvPr/>
        </p:nvPicPr>
        <p:blipFill>
          <a:blip r:embed="rId6"/>
          <a:stretch>
            <a:fillRect/>
          </a:stretch>
        </p:blipFill>
        <p:spPr>
          <a:xfrm>
            <a:off x="9866322" y="3819247"/>
            <a:ext cx="1140354" cy="1488928"/>
          </a:xfrm>
          <a:prstGeom prst="rect">
            <a:avLst/>
          </a:prstGeom>
        </p:spPr>
      </p:pic>
      <p:pic>
        <p:nvPicPr>
          <p:cNvPr id="40" name="Picture 21"/>
          <p:cNvPicPr/>
          <p:nvPr/>
        </p:nvPicPr>
        <p:blipFill>
          <a:blip r:embed="rId7"/>
          <a:stretch>
            <a:fillRect/>
          </a:stretch>
        </p:blipFill>
        <p:spPr>
          <a:xfrm>
            <a:off x="1295931" y="3842374"/>
            <a:ext cx="1305373" cy="1354121"/>
          </a:xfrm>
          <a:prstGeom prst="rect">
            <a:avLst/>
          </a:prstGeom>
        </p:spPr>
      </p:pic>
      <p:pic>
        <p:nvPicPr>
          <p:cNvPr id="42" name="Picture 16"/>
          <p:cNvPicPr/>
          <p:nvPr/>
        </p:nvPicPr>
        <p:blipFill>
          <a:blip r:embed="rId8"/>
          <a:stretch>
            <a:fillRect/>
          </a:stretch>
        </p:blipFill>
        <p:spPr>
          <a:xfrm>
            <a:off x="3728339" y="3900279"/>
            <a:ext cx="1142637" cy="1280685"/>
          </a:xfrm>
          <a:prstGeom prst="rect">
            <a:avLst/>
          </a:prstGeom>
        </p:spPr>
      </p:pic>
      <p:pic>
        <p:nvPicPr>
          <p:cNvPr id="44" name="Picture 23"/>
          <p:cNvPicPr/>
          <p:nvPr/>
        </p:nvPicPr>
        <p:blipFill>
          <a:blip r:embed="rId9">
            <a:extLst>
              <a:ext uri="{28A0092B-C50C-407E-A947-70E740481C1C}">
                <a14:useLocalDpi xmlns:a14="http://schemas.microsoft.com/office/drawing/2010/main" val="0"/>
              </a:ext>
            </a:extLst>
          </a:blip>
          <a:srcRect/>
          <a:stretch>
            <a:fillRect/>
          </a:stretch>
        </p:blipFill>
        <p:spPr bwMode="auto">
          <a:xfrm>
            <a:off x="7591968" y="3619257"/>
            <a:ext cx="1238156" cy="1688918"/>
          </a:xfrm>
          <a:prstGeom prst="rect">
            <a:avLst/>
          </a:prstGeom>
          <a:noFill/>
          <a:ln>
            <a:noFill/>
          </a:ln>
        </p:spPr>
      </p:pic>
      <p:sp>
        <p:nvSpPr>
          <p:cNvPr id="45" name="Text Placeholder 33"/>
          <p:cNvSpPr txBox="1"/>
          <p:nvPr/>
        </p:nvSpPr>
        <p:spPr>
          <a:xfrm>
            <a:off x="1225148" y="5228417"/>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钟梅歌</a:t>
            </a:r>
            <a:endParaRPr lang="en-AU" sz="1800" dirty="0">
              <a:latin typeface="+mn-lt"/>
              <a:ea typeface="+mn-ea"/>
              <a:cs typeface="+mn-ea"/>
              <a:sym typeface="+mn-lt"/>
            </a:endParaRPr>
          </a:p>
        </p:txBody>
      </p:sp>
      <p:sp>
        <p:nvSpPr>
          <p:cNvPr id="46" name="TextBox 20"/>
          <p:cNvSpPr txBox="1"/>
          <p:nvPr/>
        </p:nvSpPr>
        <p:spPr>
          <a:xfrm>
            <a:off x="892650" y="5790400"/>
            <a:ext cx="2144278" cy="1067600"/>
          </a:xfrm>
          <a:prstGeom prst="rect">
            <a:avLst/>
          </a:prstGeom>
          <a:noFill/>
        </p:spPr>
        <p:txBody>
          <a:bodyPr wrap="square" rtlCol="0">
            <a:spAutoFit/>
          </a:bodyPr>
          <a:lstStyle/>
          <a:p>
            <a:pPr algn="ctr" defTabSz="1219017">
              <a:lnSpc>
                <a:spcPct val="150000"/>
              </a:lnSpc>
              <a:spcBef>
                <a:spcPct val="20000"/>
              </a:spcBef>
            </a:pPr>
            <a:r>
              <a:rPr lang="zh-TW" altLang="en-US" sz="800" dirty="0">
                <a:latin typeface="+mn-lt"/>
                <a:ea typeface="+mn-ea"/>
                <a:cs typeface="+mn-ea"/>
                <a:sym typeface="+mn-lt"/>
              </a:rPr>
              <a:t>帝国理工学院   金融与会计专业录取</a:t>
            </a:r>
            <a:endParaRPr lang="en-US" altLang="zh-CN" sz="800" dirty="0">
              <a:latin typeface="+mn-lt"/>
              <a:ea typeface="+mn-ea"/>
              <a:cs typeface="+mn-ea"/>
              <a:sym typeface="+mn-lt"/>
            </a:endParaRPr>
          </a:p>
          <a:p>
            <a:pPr algn="ctr" defTabSz="1219017">
              <a:lnSpc>
                <a:spcPct val="150000"/>
              </a:lnSpc>
              <a:spcBef>
                <a:spcPct val="20000"/>
              </a:spcBef>
            </a:pPr>
            <a:r>
              <a:rPr lang="en-US" altLang="zh-CN" sz="800" dirty="0">
                <a:latin typeface="+mn-lt"/>
                <a:ea typeface="+mn-ea"/>
                <a:cs typeface="+mn-ea"/>
                <a:sym typeface="+mn-lt"/>
              </a:rPr>
              <a:t>ACCA12</a:t>
            </a:r>
            <a:r>
              <a:rPr lang="zh-CN" altLang="zh-CN" sz="800" dirty="0">
                <a:latin typeface="+mn-lt"/>
                <a:ea typeface="+mn-ea"/>
                <a:cs typeface="+mn-ea"/>
                <a:sym typeface="+mn-lt"/>
              </a:rPr>
              <a:t>门通过；</a:t>
            </a:r>
            <a:r>
              <a:rPr lang="zh-CN" altLang="en-US" sz="800" dirty="0">
                <a:latin typeface="+mn-lt"/>
                <a:ea typeface="+mn-ea"/>
                <a:cs typeface="+mn-ea"/>
                <a:sym typeface="+mn-lt"/>
              </a:rPr>
              <a:t>精通</a:t>
            </a:r>
            <a:r>
              <a:rPr lang="en-US" altLang="zh-CN" sz="800" dirty="0">
                <a:latin typeface="+mn-lt"/>
                <a:ea typeface="+mn-ea"/>
                <a:cs typeface="+mn-ea"/>
                <a:sym typeface="+mn-lt"/>
              </a:rPr>
              <a:t>Bloomberg</a:t>
            </a:r>
            <a:r>
              <a:rPr lang="zh-CN" altLang="zh-CN" sz="800" dirty="0">
                <a:latin typeface="+mn-lt"/>
                <a:ea typeface="+mn-ea"/>
                <a:cs typeface="+mn-ea"/>
                <a:sym typeface="+mn-lt"/>
              </a:rPr>
              <a:t>；</a:t>
            </a:r>
            <a:r>
              <a:rPr lang="en-US" altLang="zh-CN" sz="800" dirty="0">
                <a:latin typeface="+mn-lt"/>
                <a:ea typeface="+mn-ea"/>
                <a:cs typeface="+mn-ea"/>
                <a:sym typeface="+mn-lt"/>
              </a:rPr>
              <a:t>tableau</a:t>
            </a:r>
            <a:r>
              <a:rPr lang="zh-CN" altLang="en-US" sz="800" dirty="0">
                <a:latin typeface="+mn-lt"/>
                <a:ea typeface="+mn-ea"/>
                <a:cs typeface="+mn-ea"/>
                <a:sym typeface="+mn-lt"/>
              </a:rPr>
              <a:t>；</a:t>
            </a:r>
            <a:r>
              <a:rPr lang="en-US" altLang="zh-CN" sz="800" dirty="0">
                <a:latin typeface="+mn-lt"/>
                <a:ea typeface="+mn-ea"/>
                <a:cs typeface="+mn-ea"/>
                <a:sym typeface="+mn-lt"/>
              </a:rPr>
              <a:t> </a:t>
            </a:r>
          </a:p>
          <a:p>
            <a:pPr algn="ctr" defTabSz="1219017">
              <a:lnSpc>
                <a:spcPct val="150000"/>
              </a:lnSpc>
              <a:spcBef>
                <a:spcPct val="20000"/>
              </a:spcBef>
            </a:pPr>
            <a:r>
              <a:rPr lang="en-US" altLang="zh-CN" sz="800" dirty="0">
                <a:latin typeface="+mn-lt"/>
                <a:ea typeface="+mn-ea"/>
                <a:cs typeface="+mn-ea"/>
                <a:sym typeface="+mn-lt"/>
              </a:rPr>
              <a:t>pwc</a:t>
            </a:r>
            <a:r>
              <a:rPr lang="zh-CN" altLang="zh-CN" sz="800" dirty="0">
                <a:latin typeface="+mn-lt"/>
                <a:ea typeface="+mn-ea"/>
                <a:cs typeface="+mn-ea"/>
                <a:sym typeface="+mn-lt"/>
              </a:rPr>
              <a:t>企业创新</a:t>
            </a:r>
            <a:r>
              <a:rPr lang="en-US" altLang="zh-CN" sz="800" dirty="0">
                <a:latin typeface="+mn-lt"/>
                <a:ea typeface="+mn-ea"/>
                <a:cs typeface="+mn-ea"/>
                <a:sym typeface="+mn-lt"/>
              </a:rPr>
              <a:t>CSR</a:t>
            </a:r>
            <a:r>
              <a:rPr lang="zh-CN" altLang="zh-CN" sz="800" dirty="0">
                <a:latin typeface="+mn-lt"/>
                <a:ea typeface="+mn-ea"/>
                <a:cs typeface="+mn-ea"/>
                <a:sym typeface="+mn-lt"/>
              </a:rPr>
              <a:t>全国</a:t>
            </a:r>
            <a:r>
              <a:rPr lang="en-US" altLang="zh-CN" sz="800" dirty="0">
                <a:latin typeface="+mn-lt"/>
                <a:ea typeface="+mn-ea"/>
                <a:cs typeface="+mn-ea"/>
                <a:sym typeface="+mn-lt"/>
              </a:rPr>
              <a:t>16</a:t>
            </a:r>
            <a:r>
              <a:rPr lang="zh-CN" altLang="zh-CN" sz="800" dirty="0">
                <a:latin typeface="+mn-lt"/>
                <a:ea typeface="+mn-ea"/>
                <a:cs typeface="+mn-ea"/>
                <a:sym typeface="+mn-lt"/>
              </a:rPr>
              <a:t>强</a:t>
            </a:r>
            <a:r>
              <a:rPr lang="zh-CN" altLang="en-US" sz="800" dirty="0">
                <a:latin typeface="+mn-lt"/>
                <a:ea typeface="+mn-ea"/>
                <a:cs typeface="+mn-ea"/>
                <a:sym typeface="+mn-lt"/>
              </a:rPr>
              <a:t>；</a:t>
            </a:r>
            <a:endParaRPr lang="en-US" altLang="zh-CN" sz="800" dirty="0">
              <a:latin typeface="+mn-lt"/>
              <a:ea typeface="+mn-ea"/>
              <a:cs typeface="+mn-ea"/>
              <a:sym typeface="+mn-lt"/>
            </a:endParaRPr>
          </a:p>
          <a:p>
            <a:pPr algn="ctr" defTabSz="1219017">
              <a:lnSpc>
                <a:spcPct val="150000"/>
              </a:lnSpc>
              <a:spcBef>
                <a:spcPct val="20000"/>
              </a:spcBef>
            </a:pPr>
            <a:r>
              <a:rPr lang="en-US" altLang="zh-CN" sz="800" dirty="0">
                <a:latin typeface="+mn-lt"/>
                <a:ea typeface="+mn-ea"/>
                <a:cs typeface="+mn-ea"/>
                <a:sym typeface="+mn-lt"/>
              </a:rPr>
              <a:t>BDO</a:t>
            </a:r>
            <a:r>
              <a:rPr lang="zh-CN" altLang="zh-CN" sz="800" dirty="0">
                <a:latin typeface="+mn-lt"/>
                <a:ea typeface="+mn-ea"/>
                <a:cs typeface="+mn-ea"/>
                <a:sym typeface="+mn-lt"/>
              </a:rPr>
              <a:t>审计的</a:t>
            </a:r>
            <a:r>
              <a:rPr lang="en-US" altLang="zh-CN" sz="800" dirty="0">
                <a:latin typeface="+mn-lt"/>
                <a:ea typeface="+mn-ea"/>
                <a:cs typeface="+mn-ea"/>
                <a:sym typeface="+mn-lt"/>
              </a:rPr>
              <a:t>IPO</a:t>
            </a:r>
            <a:r>
              <a:rPr lang="zh-CN" altLang="zh-CN" sz="800" dirty="0">
                <a:latin typeface="+mn-lt"/>
                <a:ea typeface="+mn-ea"/>
                <a:cs typeface="+mn-ea"/>
                <a:sym typeface="+mn-lt"/>
              </a:rPr>
              <a:t>项目</a:t>
            </a:r>
            <a:endParaRPr lang="en-US" altLang="zh-CN" sz="700" dirty="0">
              <a:solidFill>
                <a:schemeClr val="bg1">
                  <a:lumMod val="65000"/>
                </a:schemeClr>
              </a:solidFill>
              <a:latin typeface="+mn-lt"/>
              <a:ea typeface="+mn-ea"/>
              <a:cs typeface="+mn-ea"/>
              <a:sym typeface="+mn-lt"/>
            </a:endParaRPr>
          </a:p>
        </p:txBody>
      </p:sp>
      <p:sp>
        <p:nvSpPr>
          <p:cNvPr id="47" name="TextBox 20"/>
          <p:cNvSpPr txBox="1"/>
          <p:nvPr/>
        </p:nvSpPr>
        <p:spPr>
          <a:xfrm>
            <a:off x="1310133" y="5597700"/>
            <a:ext cx="1219292" cy="233975"/>
          </a:xfrm>
          <a:prstGeom prst="rect">
            <a:avLst/>
          </a:prstGeom>
          <a:noFill/>
        </p:spPr>
        <p:txBody>
          <a:bodyPr wrap="square" rtlCol="0">
            <a:spAutoFit/>
          </a:bodyPr>
          <a:lstStyle/>
          <a:p>
            <a:pPr algn="ctr" defTabSz="1219017">
              <a:lnSpc>
                <a:spcPct val="150000"/>
              </a:lnSpc>
              <a:spcBef>
                <a:spcPct val="20000"/>
              </a:spcBef>
            </a:pPr>
            <a:r>
              <a:rPr lang="zh-CN" altLang="en-US" sz="700" dirty="0">
                <a:solidFill>
                  <a:srgbClr val="54578E"/>
                </a:solidFill>
                <a:latin typeface="+mn-lt"/>
                <a:ea typeface="+mn-ea"/>
                <a:cs typeface="+mn-ea"/>
                <a:sym typeface="+mn-lt"/>
              </a:rPr>
              <a:t>会计组</a:t>
            </a:r>
            <a:endParaRPr lang="en-US" altLang="zh-CN" sz="700" dirty="0">
              <a:solidFill>
                <a:srgbClr val="54578E"/>
              </a:solidFill>
              <a:latin typeface="+mn-lt"/>
              <a:ea typeface="+mn-ea"/>
              <a:cs typeface="+mn-ea"/>
              <a:sym typeface="+mn-lt"/>
            </a:endParaRPr>
          </a:p>
        </p:txBody>
      </p:sp>
      <p:cxnSp>
        <p:nvCxnSpPr>
          <p:cNvPr id="48" name="直接连接符 19"/>
          <p:cNvCxnSpPr>
            <a:cxnSpLocks/>
          </p:cNvCxnSpPr>
          <p:nvPr/>
        </p:nvCxnSpPr>
        <p:spPr>
          <a:xfrm>
            <a:off x="1225148" y="57361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20"/>
          <p:cNvCxnSpPr>
            <a:cxnSpLocks/>
          </p:cNvCxnSpPr>
          <p:nvPr/>
        </p:nvCxnSpPr>
        <p:spPr>
          <a:xfrm>
            <a:off x="2447494" y="57361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0" name="Text Placeholder 33"/>
          <p:cNvSpPr txBox="1"/>
          <p:nvPr/>
        </p:nvSpPr>
        <p:spPr>
          <a:xfrm>
            <a:off x="3507459" y="5224307"/>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丁圣毅</a:t>
            </a:r>
            <a:endParaRPr lang="en-AU" sz="1800" dirty="0">
              <a:latin typeface="+mn-lt"/>
              <a:ea typeface="+mn-ea"/>
              <a:cs typeface="+mn-ea"/>
              <a:sym typeface="+mn-lt"/>
            </a:endParaRPr>
          </a:p>
        </p:txBody>
      </p:sp>
      <p:sp>
        <p:nvSpPr>
          <p:cNvPr id="51" name="TextBox 20"/>
          <p:cNvSpPr txBox="1"/>
          <p:nvPr/>
        </p:nvSpPr>
        <p:spPr>
          <a:xfrm>
            <a:off x="3370261" y="5858405"/>
            <a:ext cx="1828811" cy="645177"/>
          </a:xfrm>
          <a:prstGeom prst="rect">
            <a:avLst/>
          </a:prstGeom>
          <a:noFill/>
        </p:spPr>
        <p:txBody>
          <a:bodyPr wrap="square" rtlCol="0">
            <a:spAutoFit/>
          </a:bodyPr>
          <a:lstStyle/>
          <a:p>
            <a:pPr algn="ctr" defTabSz="1219017">
              <a:lnSpc>
                <a:spcPct val="150000"/>
              </a:lnSpc>
              <a:spcBef>
                <a:spcPct val="20000"/>
              </a:spcBef>
            </a:pPr>
            <a:r>
              <a:rPr lang="en-US" altLang="zh-CN" sz="800" dirty="0">
                <a:latin typeface="+mn-lt"/>
                <a:ea typeface="+mn-ea"/>
                <a:cs typeface="+mn-ea"/>
                <a:sym typeface="+mn-lt"/>
              </a:rPr>
              <a:t>ACCA5</a:t>
            </a:r>
            <a:r>
              <a:rPr lang="zh-CN" altLang="zh-CN" sz="800" dirty="0">
                <a:latin typeface="+mn-lt"/>
                <a:ea typeface="+mn-ea"/>
                <a:cs typeface="+mn-ea"/>
                <a:sym typeface="+mn-lt"/>
              </a:rPr>
              <a:t>门通过；西浦商业慈善社社长；西浦公益委员会主席</a:t>
            </a:r>
            <a:r>
              <a:rPr lang="zh-CN" altLang="en-US" sz="800" dirty="0">
                <a:latin typeface="+mn-lt"/>
                <a:ea typeface="+mn-ea"/>
                <a:cs typeface="+mn-ea"/>
                <a:sym typeface="+mn-lt"/>
              </a:rPr>
              <a:t>；</a:t>
            </a:r>
            <a:endParaRPr lang="en-US" altLang="zh-CN" sz="800" dirty="0">
              <a:latin typeface="+mn-lt"/>
              <a:ea typeface="+mn-ea"/>
              <a:cs typeface="+mn-ea"/>
              <a:sym typeface="+mn-lt"/>
            </a:endParaRPr>
          </a:p>
          <a:p>
            <a:pPr algn="ctr" defTabSz="1219017">
              <a:lnSpc>
                <a:spcPct val="150000"/>
              </a:lnSpc>
              <a:spcBef>
                <a:spcPct val="20000"/>
              </a:spcBef>
            </a:pPr>
            <a:r>
              <a:rPr lang="zh-CN" altLang="zh-CN" sz="800" dirty="0">
                <a:latin typeface="+mn-lt"/>
                <a:ea typeface="+mn-ea"/>
                <a:cs typeface="+mn-ea"/>
                <a:sym typeface="+mn-lt"/>
              </a:rPr>
              <a:t>商业模拟大赛</a:t>
            </a:r>
            <a:r>
              <a:rPr lang="zh-CN" altLang="en-US" sz="800" dirty="0">
                <a:latin typeface="+mn-lt"/>
                <a:ea typeface="+mn-ea"/>
                <a:cs typeface="+mn-ea"/>
                <a:sym typeface="+mn-lt"/>
              </a:rPr>
              <a:t>创办经历</a:t>
            </a:r>
            <a:endParaRPr lang="en-US" altLang="zh-CN" sz="700" dirty="0">
              <a:solidFill>
                <a:schemeClr val="bg1">
                  <a:lumMod val="65000"/>
                </a:schemeClr>
              </a:solidFill>
              <a:latin typeface="+mn-lt"/>
              <a:ea typeface="+mn-ea"/>
              <a:cs typeface="+mn-ea"/>
              <a:sym typeface="+mn-lt"/>
            </a:endParaRPr>
          </a:p>
        </p:txBody>
      </p:sp>
      <p:sp>
        <p:nvSpPr>
          <p:cNvPr id="52" name="TextBox 20"/>
          <p:cNvSpPr txBox="1"/>
          <p:nvPr/>
        </p:nvSpPr>
        <p:spPr>
          <a:xfrm>
            <a:off x="3612001" y="5595156"/>
            <a:ext cx="1219292" cy="255070"/>
          </a:xfrm>
          <a:prstGeom prst="rect">
            <a:avLst/>
          </a:prstGeom>
          <a:noFill/>
        </p:spPr>
        <p:txBody>
          <a:bodyPr wrap="square" rtlCol="0">
            <a:spAutoFit/>
          </a:bodyPr>
          <a:lstStyle/>
          <a:p>
            <a:pPr algn="ctr" defTabSz="1219017">
              <a:lnSpc>
                <a:spcPct val="150000"/>
              </a:lnSpc>
              <a:spcBef>
                <a:spcPct val="20000"/>
              </a:spcBef>
            </a:pPr>
            <a:r>
              <a:rPr lang="zh-CN" altLang="en-US" sz="800" dirty="0">
                <a:solidFill>
                  <a:srgbClr val="54578E"/>
                </a:solidFill>
                <a:latin typeface="+mn-lt"/>
                <a:ea typeface="+mn-ea"/>
                <a:cs typeface="+mn-ea"/>
                <a:sym typeface="+mn-lt"/>
              </a:rPr>
              <a:t>会计组</a:t>
            </a:r>
            <a:endParaRPr lang="en-US" altLang="zh-CN" sz="700" dirty="0">
              <a:solidFill>
                <a:srgbClr val="54578E"/>
              </a:solidFill>
              <a:latin typeface="+mn-lt"/>
              <a:ea typeface="+mn-ea"/>
              <a:cs typeface="+mn-ea"/>
              <a:sym typeface="+mn-lt"/>
            </a:endParaRPr>
          </a:p>
        </p:txBody>
      </p:sp>
      <p:cxnSp>
        <p:nvCxnSpPr>
          <p:cNvPr id="53" name="直接连接符 24"/>
          <p:cNvCxnSpPr>
            <a:cxnSpLocks/>
          </p:cNvCxnSpPr>
          <p:nvPr/>
        </p:nvCxnSpPr>
        <p:spPr>
          <a:xfrm>
            <a:off x="3658782" y="5733629"/>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25"/>
          <p:cNvCxnSpPr>
            <a:cxnSpLocks/>
          </p:cNvCxnSpPr>
          <p:nvPr/>
        </p:nvCxnSpPr>
        <p:spPr>
          <a:xfrm>
            <a:off x="4658772" y="5733629"/>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33"/>
          <p:cNvSpPr txBox="1"/>
          <p:nvPr/>
        </p:nvSpPr>
        <p:spPr>
          <a:xfrm>
            <a:off x="7473326" y="5285105"/>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龚奕彰</a:t>
            </a:r>
            <a:endParaRPr lang="en-AU" sz="1800" dirty="0">
              <a:latin typeface="+mn-lt"/>
              <a:ea typeface="+mn-ea"/>
              <a:cs typeface="+mn-ea"/>
              <a:sym typeface="+mn-lt"/>
            </a:endParaRPr>
          </a:p>
        </p:txBody>
      </p:sp>
      <p:sp>
        <p:nvSpPr>
          <p:cNvPr id="56" name="TextBox 20"/>
          <p:cNvSpPr txBox="1"/>
          <p:nvPr/>
        </p:nvSpPr>
        <p:spPr>
          <a:xfrm>
            <a:off x="7254703" y="5920632"/>
            <a:ext cx="1828811" cy="620554"/>
          </a:xfrm>
          <a:prstGeom prst="rect">
            <a:avLst/>
          </a:prstGeom>
          <a:noFill/>
        </p:spPr>
        <p:txBody>
          <a:bodyPr wrap="square" rtlCol="0">
            <a:spAutoFit/>
          </a:bodyPr>
          <a:lstStyle/>
          <a:p>
            <a:pPr algn="ctr" defTabSz="1219017">
              <a:lnSpc>
                <a:spcPct val="150000"/>
              </a:lnSpc>
              <a:spcBef>
                <a:spcPct val="20000"/>
              </a:spcBef>
            </a:pPr>
            <a:r>
              <a:rPr lang="en-US" altLang="zh-CN" sz="800" dirty="0">
                <a:solidFill>
                  <a:schemeClr val="tx1">
                    <a:lumMod val="65000"/>
                    <a:lumOff val="35000"/>
                  </a:schemeClr>
                </a:solidFill>
                <a:latin typeface="+mn-lt"/>
                <a:ea typeface="+mn-ea"/>
                <a:cs typeface="+mn-ea"/>
                <a:sym typeface="+mn-lt"/>
              </a:rPr>
              <a:t>ACCA</a:t>
            </a:r>
            <a:r>
              <a:rPr lang="zh-CN" altLang="zh-CN" sz="800" dirty="0">
                <a:solidFill>
                  <a:schemeClr val="tx1">
                    <a:lumMod val="65000"/>
                    <a:lumOff val="35000"/>
                  </a:schemeClr>
                </a:solidFill>
                <a:latin typeface="+mn-lt"/>
                <a:ea typeface="+mn-ea"/>
                <a:cs typeface="+mn-ea"/>
                <a:sym typeface="+mn-lt"/>
              </a:rPr>
              <a:t>过</a:t>
            </a:r>
            <a:r>
              <a:rPr lang="en-US" altLang="zh-CN" sz="800" dirty="0">
                <a:solidFill>
                  <a:schemeClr val="tx1">
                    <a:lumMod val="65000"/>
                    <a:lumOff val="35000"/>
                  </a:schemeClr>
                </a:solidFill>
                <a:latin typeface="+mn-lt"/>
                <a:ea typeface="+mn-ea"/>
                <a:cs typeface="+mn-ea"/>
                <a:sym typeface="+mn-lt"/>
              </a:rPr>
              <a:t>6</a:t>
            </a:r>
            <a:r>
              <a:rPr lang="zh-CN" altLang="zh-CN" sz="800" dirty="0">
                <a:solidFill>
                  <a:schemeClr val="tx1">
                    <a:lumMod val="65000"/>
                    <a:lumOff val="35000"/>
                  </a:schemeClr>
                </a:solidFill>
                <a:latin typeface="+mn-lt"/>
                <a:ea typeface="+mn-ea"/>
                <a:cs typeface="+mn-ea"/>
                <a:sym typeface="+mn-lt"/>
              </a:rPr>
              <a:t>门</a:t>
            </a:r>
            <a:r>
              <a:rPr lang="zh-CN" altLang="en-US" sz="800" dirty="0">
                <a:solidFill>
                  <a:schemeClr val="tx1">
                    <a:lumMod val="65000"/>
                    <a:lumOff val="35000"/>
                  </a:schemeClr>
                </a:solidFill>
                <a:latin typeface="+mn-lt"/>
                <a:ea typeface="+mn-ea"/>
                <a:cs typeface="+mn-ea"/>
                <a:sym typeface="+mn-lt"/>
              </a:rPr>
              <a:t>通过；</a:t>
            </a:r>
            <a:r>
              <a:rPr lang="en-US" altLang="zh-CN" sz="800" dirty="0">
                <a:solidFill>
                  <a:schemeClr val="tx1">
                    <a:lumMod val="65000"/>
                    <a:lumOff val="35000"/>
                  </a:schemeClr>
                </a:solidFill>
                <a:latin typeface="+mn-lt"/>
                <a:ea typeface="+mn-ea"/>
                <a:cs typeface="+mn-ea"/>
                <a:sym typeface="+mn-lt"/>
              </a:rPr>
              <a:t>PPT</a:t>
            </a:r>
            <a:r>
              <a:rPr lang="zh-CN" altLang="zh-CN" sz="800" dirty="0">
                <a:solidFill>
                  <a:schemeClr val="tx1">
                    <a:lumMod val="65000"/>
                    <a:lumOff val="35000"/>
                  </a:schemeClr>
                </a:solidFill>
                <a:latin typeface="+mn-lt"/>
                <a:ea typeface="+mn-ea"/>
                <a:cs typeface="+mn-ea"/>
                <a:sym typeface="+mn-lt"/>
              </a:rPr>
              <a:t>设计</a:t>
            </a:r>
            <a:r>
              <a:rPr lang="zh-CN" altLang="en-US" sz="800" dirty="0">
                <a:solidFill>
                  <a:schemeClr val="tx1">
                    <a:lumMod val="65000"/>
                    <a:lumOff val="35000"/>
                  </a:schemeClr>
                </a:solidFill>
                <a:latin typeface="+mn-lt"/>
                <a:ea typeface="+mn-ea"/>
                <a:cs typeface="+mn-ea"/>
                <a:sym typeface="+mn-lt"/>
              </a:rPr>
              <a:t>；</a:t>
            </a:r>
            <a:r>
              <a:rPr lang="en-US" altLang="zh-CN" sz="800" dirty="0">
                <a:solidFill>
                  <a:schemeClr val="tx1">
                    <a:lumMod val="65000"/>
                    <a:lumOff val="35000"/>
                  </a:schemeClr>
                </a:solidFill>
                <a:latin typeface="+mn-lt"/>
                <a:ea typeface="+mn-ea"/>
                <a:cs typeface="+mn-ea"/>
                <a:sym typeface="+mn-lt"/>
              </a:rPr>
              <a:t>Excel Sage</a:t>
            </a:r>
            <a:r>
              <a:rPr lang="zh-CN" altLang="en-US" sz="800" dirty="0">
                <a:solidFill>
                  <a:schemeClr val="tx1">
                    <a:lumMod val="65000"/>
                    <a:lumOff val="35000"/>
                  </a:schemeClr>
                </a:solidFill>
                <a:latin typeface="+mn-lt"/>
                <a:ea typeface="+mn-ea"/>
                <a:cs typeface="+mn-ea"/>
                <a:sym typeface="+mn-lt"/>
              </a:rPr>
              <a:t>；</a:t>
            </a:r>
            <a:r>
              <a:rPr lang="en-US" altLang="zh-CN" sz="800" dirty="0">
                <a:solidFill>
                  <a:schemeClr val="tx1">
                    <a:lumMod val="65000"/>
                    <a:lumOff val="35000"/>
                  </a:schemeClr>
                </a:solidFill>
                <a:latin typeface="+mn-lt"/>
                <a:ea typeface="+mn-ea"/>
                <a:cs typeface="+mn-ea"/>
                <a:sym typeface="+mn-lt"/>
              </a:rPr>
              <a:t> PWC you plus </a:t>
            </a:r>
            <a:r>
              <a:rPr lang="zh-CN" altLang="zh-CN" sz="800" dirty="0">
                <a:solidFill>
                  <a:schemeClr val="tx1">
                    <a:lumMod val="65000"/>
                    <a:lumOff val="35000"/>
                  </a:schemeClr>
                </a:solidFill>
                <a:latin typeface="+mn-lt"/>
                <a:ea typeface="+mn-ea"/>
                <a:cs typeface="+mn-ea"/>
                <a:sym typeface="+mn-lt"/>
              </a:rPr>
              <a:t>项目</a:t>
            </a:r>
            <a:r>
              <a:rPr lang="zh-CN" altLang="en-US" sz="800" dirty="0">
                <a:solidFill>
                  <a:schemeClr val="tx1">
                    <a:lumMod val="65000"/>
                    <a:lumOff val="35000"/>
                  </a:schemeClr>
                </a:solidFill>
                <a:latin typeface="+mn-lt"/>
                <a:ea typeface="+mn-ea"/>
                <a:cs typeface="+mn-ea"/>
                <a:sym typeface="+mn-lt"/>
              </a:rPr>
              <a:t>；模拟创业大赛二等奖</a:t>
            </a:r>
            <a:endParaRPr lang="en-US" altLang="zh-CN" sz="700" dirty="0">
              <a:solidFill>
                <a:schemeClr val="tx1">
                  <a:lumMod val="65000"/>
                  <a:lumOff val="35000"/>
                </a:schemeClr>
              </a:solidFill>
              <a:latin typeface="+mn-lt"/>
              <a:ea typeface="+mn-ea"/>
              <a:cs typeface="+mn-ea"/>
              <a:sym typeface="+mn-lt"/>
            </a:endParaRPr>
          </a:p>
        </p:txBody>
      </p:sp>
      <p:sp>
        <p:nvSpPr>
          <p:cNvPr id="57" name="TextBox 20"/>
          <p:cNvSpPr txBox="1"/>
          <p:nvPr/>
        </p:nvSpPr>
        <p:spPr>
          <a:xfrm>
            <a:off x="7544802" y="5624910"/>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会计组</a:t>
            </a:r>
            <a:endParaRPr lang="en-US" altLang="zh-CN" sz="1000" dirty="0">
              <a:solidFill>
                <a:srgbClr val="54578E"/>
              </a:solidFill>
              <a:latin typeface="+mn-lt"/>
              <a:ea typeface="+mn-ea"/>
              <a:cs typeface="+mn-ea"/>
              <a:sym typeface="+mn-lt"/>
            </a:endParaRPr>
          </a:p>
        </p:txBody>
      </p:sp>
      <p:cxnSp>
        <p:nvCxnSpPr>
          <p:cNvPr id="58" name="直接连接符 29"/>
          <p:cNvCxnSpPr>
            <a:cxnSpLocks/>
          </p:cNvCxnSpPr>
          <p:nvPr/>
        </p:nvCxnSpPr>
        <p:spPr>
          <a:xfrm>
            <a:off x="7580378" y="5792860"/>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30"/>
          <p:cNvCxnSpPr>
            <a:cxnSpLocks/>
          </p:cNvCxnSpPr>
          <p:nvPr/>
        </p:nvCxnSpPr>
        <p:spPr>
          <a:xfrm>
            <a:off x="8580368" y="5792860"/>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1" name="TextBox 20"/>
          <p:cNvSpPr txBox="1"/>
          <p:nvPr/>
        </p:nvSpPr>
        <p:spPr>
          <a:xfrm>
            <a:off x="7170937" y="3072478"/>
            <a:ext cx="2224611" cy="645177"/>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精通</a:t>
            </a:r>
            <a:r>
              <a:rPr lang="en-US" altLang="zh-CN" sz="800" dirty="0">
                <a:solidFill>
                  <a:schemeClr val="tx1">
                    <a:lumMod val="65000"/>
                    <a:lumOff val="35000"/>
                  </a:schemeClr>
                </a:solidFill>
                <a:latin typeface="+mn-lt"/>
                <a:ea typeface="+mn-ea"/>
                <a:cs typeface="+mn-ea"/>
                <a:sym typeface="+mn-lt"/>
              </a:rPr>
              <a:t>Google Analytic, SQL, SPSS</a:t>
            </a:r>
          </a:p>
          <a:p>
            <a:pPr algn="ctr" defTabSz="1219017">
              <a:lnSpc>
                <a:spcPct val="150000"/>
              </a:lnSpc>
              <a:spcBef>
                <a:spcPct val="20000"/>
              </a:spcBef>
            </a:pPr>
            <a:r>
              <a:rPr lang="zh-CN" altLang="zh-CN" sz="800" dirty="0">
                <a:solidFill>
                  <a:schemeClr val="tx1">
                    <a:lumMod val="65000"/>
                    <a:lumOff val="35000"/>
                  </a:schemeClr>
                </a:solidFill>
                <a:latin typeface="+mn-lt"/>
                <a:ea typeface="+mn-ea"/>
                <a:cs typeface="+mn-ea"/>
                <a:sym typeface="+mn-lt"/>
              </a:rPr>
              <a:t>行销策划</a:t>
            </a:r>
            <a:r>
              <a:rPr lang="en-US" altLang="zh-CN" sz="800" dirty="0">
                <a:solidFill>
                  <a:schemeClr val="tx1">
                    <a:lumMod val="65000"/>
                    <a:lumOff val="35000"/>
                  </a:schemeClr>
                </a:solidFill>
                <a:latin typeface="+mn-lt"/>
                <a:ea typeface="+mn-ea"/>
                <a:cs typeface="+mn-ea"/>
                <a:sym typeface="+mn-lt"/>
              </a:rPr>
              <a:t>P&amp;G 2020 CEO</a:t>
            </a:r>
            <a:r>
              <a:rPr lang="zh-CN" altLang="zh-CN" sz="800" dirty="0">
                <a:solidFill>
                  <a:schemeClr val="tx1">
                    <a:lumMod val="65000"/>
                    <a:lumOff val="35000"/>
                  </a:schemeClr>
                </a:solidFill>
                <a:latin typeface="+mn-lt"/>
                <a:ea typeface="+mn-ea"/>
                <a:cs typeface="+mn-ea"/>
                <a:sym typeface="+mn-lt"/>
              </a:rPr>
              <a:t>挑战赛，上海</a:t>
            </a:r>
            <a:r>
              <a:rPr lang="en-US" altLang="zh-CN" sz="800" dirty="0">
                <a:solidFill>
                  <a:schemeClr val="tx1">
                    <a:lumMod val="65000"/>
                    <a:lumOff val="35000"/>
                  </a:schemeClr>
                </a:solidFill>
                <a:latin typeface="+mn-lt"/>
                <a:ea typeface="+mn-ea"/>
                <a:cs typeface="+mn-ea"/>
                <a:sym typeface="+mn-lt"/>
              </a:rPr>
              <a:t>STP</a:t>
            </a:r>
            <a:r>
              <a:rPr lang="zh-CN" altLang="zh-CN" sz="800" dirty="0">
                <a:solidFill>
                  <a:schemeClr val="tx1">
                    <a:lumMod val="65000"/>
                    <a:lumOff val="35000"/>
                  </a:schemeClr>
                </a:solidFill>
                <a:latin typeface="+mn-lt"/>
                <a:ea typeface="+mn-ea"/>
                <a:cs typeface="+mn-ea"/>
                <a:sym typeface="+mn-lt"/>
              </a:rPr>
              <a:t>种子人才培训项目</a:t>
            </a:r>
            <a:r>
              <a:rPr lang="zh-CN" altLang="en-US" sz="800" dirty="0">
                <a:solidFill>
                  <a:schemeClr val="tx1">
                    <a:lumMod val="65000"/>
                    <a:lumOff val="35000"/>
                  </a:schemeClr>
                </a:solidFill>
                <a:latin typeface="+mn-lt"/>
                <a:ea typeface="+mn-ea"/>
                <a:cs typeface="+mn-ea"/>
                <a:sym typeface="+mn-lt"/>
              </a:rPr>
              <a:t>；</a:t>
            </a:r>
            <a:r>
              <a:rPr lang="zh-CN" altLang="zh-CN" sz="800" dirty="0">
                <a:solidFill>
                  <a:schemeClr val="tx1">
                    <a:lumMod val="65000"/>
                    <a:lumOff val="35000"/>
                  </a:schemeClr>
                </a:solidFill>
                <a:latin typeface="+mn-lt"/>
                <a:ea typeface="+mn-ea"/>
                <a:cs typeface="+mn-ea"/>
                <a:sym typeface="+mn-lt"/>
              </a:rPr>
              <a:t>西浦优秀学术奖学金（</a:t>
            </a:r>
            <a:r>
              <a:rPr lang="en-US" altLang="zh-CN" sz="800" dirty="0">
                <a:solidFill>
                  <a:schemeClr val="tx1">
                    <a:lumMod val="65000"/>
                    <a:lumOff val="35000"/>
                  </a:schemeClr>
                </a:solidFill>
                <a:latin typeface="+mn-lt"/>
                <a:ea typeface="+mn-ea"/>
                <a:cs typeface="+mn-ea"/>
                <a:sym typeface="+mn-lt"/>
              </a:rPr>
              <a:t>1%)</a:t>
            </a:r>
            <a:endParaRPr lang="en-US" altLang="zh-CN" sz="700" dirty="0">
              <a:solidFill>
                <a:schemeClr val="tx1">
                  <a:lumMod val="65000"/>
                  <a:lumOff val="35000"/>
                </a:schemeClr>
              </a:solidFill>
              <a:latin typeface="+mn-lt"/>
              <a:ea typeface="+mn-ea"/>
              <a:cs typeface="+mn-ea"/>
              <a:sym typeface="+mn-lt"/>
            </a:endParaRPr>
          </a:p>
        </p:txBody>
      </p:sp>
      <p:sp>
        <p:nvSpPr>
          <p:cNvPr id="62" name="TextBox 20"/>
          <p:cNvSpPr txBox="1"/>
          <p:nvPr/>
        </p:nvSpPr>
        <p:spPr>
          <a:xfrm>
            <a:off x="9339540" y="3071473"/>
            <a:ext cx="2362199" cy="645177"/>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精通</a:t>
            </a:r>
            <a:r>
              <a:rPr lang="en-US" altLang="zh-CN" sz="800" dirty="0">
                <a:solidFill>
                  <a:schemeClr val="tx1">
                    <a:lumMod val="65000"/>
                    <a:lumOff val="35000"/>
                  </a:schemeClr>
                </a:solidFill>
                <a:latin typeface="+mn-lt"/>
                <a:ea typeface="+mn-ea"/>
                <a:cs typeface="+mn-ea"/>
                <a:sym typeface="+mn-lt"/>
              </a:rPr>
              <a:t>GA, Adobe Photoshop, SPSS</a:t>
            </a:r>
            <a:r>
              <a:rPr lang="zh-CN" altLang="en-US" sz="800" dirty="0">
                <a:solidFill>
                  <a:schemeClr val="tx1">
                    <a:lumMod val="65000"/>
                    <a:lumOff val="35000"/>
                  </a:schemeClr>
                </a:solidFill>
                <a:latin typeface="+mn-lt"/>
                <a:ea typeface="+mn-ea"/>
                <a:cs typeface="+mn-ea"/>
                <a:sym typeface="+mn-lt"/>
              </a:rPr>
              <a:t>；</a:t>
            </a:r>
            <a:endParaRPr lang="en-US" altLang="zh-CN" sz="800" dirty="0">
              <a:solidFill>
                <a:schemeClr val="tx1">
                  <a:lumMod val="65000"/>
                  <a:lumOff val="35000"/>
                </a:schemeClr>
              </a:solidFill>
              <a:latin typeface="+mn-lt"/>
              <a:ea typeface="+mn-ea"/>
              <a:cs typeface="+mn-ea"/>
              <a:sym typeface="+mn-lt"/>
            </a:endParaRPr>
          </a:p>
          <a:p>
            <a:pPr algn="ctr" defTabSz="1219017">
              <a:lnSpc>
                <a:spcPct val="150000"/>
              </a:lnSpc>
              <a:spcBef>
                <a:spcPct val="20000"/>
              </a:spcBef>
            </a:pPr>
            <a:r>
              <a:rPr lang="en-US" altLang="zh-CN" sz="800" dirty="0">
                <a:solidFill>
                  <a:schemeClr val="tx1">
                    <a:lumMod val="65000"/>
                    <a:lumOff val="35000"/>
                  </a:schemeClr>
                </a:solidFill>
                <a:latin typeface="+mn-lt"/>
                <a:ea typeface="+mn-ea"/>
                <a:cs typeface="+mn-ea"/>
                <a:sym typeface="+mn-lt"/>
              </a:rPr>
              <a:t>C3</a:t>
            </a:r>
            <a:r>
              <a:rPr lang="zh-CN" altLang="zh-CN" sz="800" dirty="0">
                <a:solidFill>
                  <a:schemeClr val="tx1">
                    <a:lumMod val="65000"/>
                    <a:lumOff val="35000"/>
                  </a:schemeClr>
                </a:solidFill>
                <a:latin typeface="+mn-lt"/>
                <a:ea typeface="+mn-ea"/>
                <a:cs typeface="+mn-ea"/>
                <a:sym typeface="+mn-lt"/>
              </a:rPr>
              <a:t>创意职场实战项目第一名，</a:t>
            </a:r>
            <a:r>
              <a:rPr lang="en-US" altLang="zh-CN" sz="800" dirty="0">
                <a:solidFill>
                  <a:schemeClr val="tx1">
                    <a:lumMod val="65000"/>
                    <a:lumOff val="35000"/>
                  </a:schemeClr>
                </a:solidFill>
                <a:latin typeface="+mn-lt"/>
                <a:ea typeface="+mn-ea"/>
                <a:cs typeface="+mn-ea"/>
                <a:sym typeface="+mn-lt"/>
              </a:rPr>
              <a:t>2019</a:t>
            </a:r>
            <a:r>
              <a:rPr lang="zh-CN" altLang="zh-CN" sz="800" dirty="0">
                <a:solidFill>
                  <a:schemeClr val="tx1">
                    <a:lumMod val="65000"/>
                    <a:lumOff val="35000"/>
                  </a:schemeClr>
                </a:solidFill>
                <a:latin typeface="+mn-lt"/>
                <a:ea typeface="+mn-ea"/>
                <a:cs typeface="+mn-ea"/>
                <a:sym typeface="+mn-lt"/>
              </a:rPr>
              <a:t>年Ｑ</a:t>
            </a:r>
            <a:r>
              <a:rPr lang="en-US" altLang="zh-CN" sz="800" dirty="0">
                <a:solidFill>
                  <a:schemeClr val="tx1">
                    <a:lumMod val="65000"/>
                    <a:lumOff val="35000"/>
                  </a:schemeClr>
                </a:solidFill>
                <a:latin typeface="+mn-lt"/>
                <a:ea typeface="+mn-ea"/>
                <a:cs typeface="+mn-ea"/>
                <a:sym typeface="+mn-lt"/>
              </a:rPr>
              <a:t>1 world cafe </a:t>
            </a:r>
            <a:r>
              <a:rPr lang="zh-CN" altLang="zh-CN" sz="800" dirty="0">
                <a:solidFill>
                  <a:schemeClr val="tx1">
                    <a:lumMod val="65000"/>
                    <a:lumOff val="35000"/>
                  </a:schemeClr>
                </a:solidFill>
                <a:latin typeface="+mn-lt"/>
                <a:ea typeface="+mn-ea"/>
                <a:cs typeface="+mn-ea"/>
                <a:sym typeface="+mn-lt"/>
              </a:rPr>
              <a:t>换桌论坛 表现优异奖</a:t>
            </a:r>
            <a:endParaRPr lang="en-US" altLang="zh-CN" sz="7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390903353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91A84-D2D7-4365-80DA-DEC81A6E569A}"/>
              </a:ext>
            </a:extLst>
          </p:cNvPr>
          <p:cNvSpPr>
            <a:spLocks noGrp="1"/>
          </p:cNvSpPr>
          <p:nvPr>
            <p:ph type="title"/>
          </p:nvPr>
        </p:nvSpPr>
        <p:spPr/>
        <p:txBody>
          <a:bodyPr/>
          <a:lstStyle/>
          <a:p>
            <a:r>
              <a:rPr lang="zh-CN" altLang="en-US" dirty="0"/>
              <a:t>都是在校学生，如何持久投入项目运营？</a:t>
            </a:r>
          </a:p>
        </p:txBody>
      </p:sp>
      <p:sp>
        <p:nvSpPr>
          <p:cNvPr id="3" name="内容占位符 2">
            <a:extLst>
              <a:ext uri="{FF2B5EF4-FFF2-40B4-BE49-F238E27FC236}">
                <a16:creationId xmlns:a16="http://schemas.microsoft.com/office/drawing/2014/main" id="{EC9EC993-AD06-4804-A69D-C8109DAA60B1}"/>
              </a:ext>
            </a:extLst>
          </p:cNvPr>
          <p:cNvSpPr>
            <a:spLocks noGrp="1"/>
          </p:cNvSpPr>
          <p:nvPr>
            <p:ph idx="1"/>
          </p:nvPr>
        </p:nvSpPr>
        <p:spPr>
          <a:xfrm>
            <a:off x="1678517" y="1844674"/>
            <a:ext cx="9793816" cy="4718783"/>
          </a:xfrm>
        </p:spPr>
        <p:txBody>
          <a:bodyPr/>
          <a:lstStyle/>
          <a:p>
            <a:pPr>
              <a:buFont typeface="Arial" panose="020B0604020202020204" pitchFamily="34" charset="0"/>
              <a:buChar char="•"/>
            </a:pPr>
            <a:r>
              <a:rPr lang="zh-CN" altLang="en-US" dirty="0"/>
              <a:t>创业项目中独立完成的部分作为创始人的</a:t>
            </a:r>
            <a:r>
              <a:rPr lang="zh-CN" altLang="en-US" b="1" dirty="0"/>
              <a:t>毕业设计</a:t>
            </a:r>
            <a:r>
              <a:rPr lang="zh-CN" altLang="en-US" dirty="0"/>
              <a:t>，大四每周</a:t>
            </a:r>
            <a:r>
              <a:rPr lang="zh-CN" altLang="en-US" b="1" dirty="0"/>
              <a:t>持续的投入</a:t>
            </a:r>
            <a:r>
              <a:rPr lang="zh-CN" altLang="en-US" dirty="0"/>
              <a:t>得以保证。</a:t>
            </a:r>
            <a:endParaRPr lang="en-US" altLang="zh-CN" dirty="0"/>
          </a:p>
          <a:p>
            <a:pPr>
              <a:buFont typeface="Arial" panose="020B0604020202020204" pitchFamily="34" charset="0"/>
              <a:buChar char="•"/>
            </a:pPr>
            <a:r>
              <a:rPr lang="zh-CN" altLang="en-US" dirty="0"/>
              <a:t>合伙人作为</a:t>
            </a:r>
            <a:r>
              <a:rPr lang="zh-CN" altLang="en-US" b="1" dirty="0"/>
              <a:t>公司法人</a:t>
            </a:r>
            <a:r>
              <a:rPr lang="zh-CN" altLang="en-US" dirty="0"/>
              <a:t>，并且有</a:t>
            </a:r>
            <a:r>
              <a:rPr lang="zh-CN" altLang="en-US" b="1" dirty="0"/>
              <a:t>毕业后</a:t>
            </a:r>
            <a:r>
              <a:rPr lang="zh-CN" altLang="en-US" dirty="0"/>
              <a:t>在</a:t>
            </a:r>
            <a:r>
              <a:rPr lang="zh-CN" altLang="en-US" b="1" dirty="0"/>
              <a:t>苏州工作生活</a:t>
            </a:r>
            <a:r>
              <a:rPr lang="zh-CN" altLang="en-US" dirty="0"/>
              <a:t>的计划。</a:t>
            </a:r>
            <a:endParaRPr lang="en-US" altLang="zh-CN" dirty="0"/>
          </a:p>
          <a:p>
            <a:pPr>
              <a:buFont typeface="Arial" panose="020B0604020202020204" pitchFamily="34" charset="0"/>
              <a:buChar char="•"/>
            </a:pPr>
            <a:r>
              <a:rPr lang="zh-CN" altLang="en-US" dirty="0"/>
              <a:t>团部内部</a:t>
            </a:r>
            <a:r>
              <a:rPr lang="zh-CN" altLang="en-US" b="1" dirty="0"/>
              <a:t>激励机制</a:t>
            </a:r>
            <a:r>
              <a:rPr lang="zh-CN" altLang="en-US" dirty="0"/>
              <a:t>：</a:t>
            </a:r>
            <a:endParaRPr lang="en-US" altLang="zh-CN" dirty="0"/>
          </a:p>
          <a:p>
            <a:pPr lvl="1">
              <a:buFont typeface="Arial" panose="020B0604020202020204" pitchFamily="34" charset="0"/>
              <a:buChar char="•"/>
            </a:pPr>
            <a:r>
              <a:rPr lang="zh-CN" altLang="en-US" dirty="0"/>
              <a:t>参加</a:t>
            </a:r>
            <a:r>
              <a:rPr lang="en-US" altLang="zh-CN" dirty="0"/>
              <a:t>11</a:t>
            </a:r>
            <a:r>
              <a:rPr lang="zh-CN" altLang="en-US" dirty="0"/>
              <a:t>月份的</a:t>
            </a:r>
            <a:r>
              <a:rPr lang="zh-CN" altLang="en-US" b="1" dirty="0"/>
              <a:t>互联网</a:t>
            </a:r>
            <a:r>
              <a:rPr lang="en-US" altLang="zh-CN" b="1" dirty="0"/>
              <a:t>+</a:t>
            </a:r>
            <a:r>
              <a:rPr lang="zh-CN" altLang="en-US" b="1" dirty="0"/>
              <a:t>国际赛道</a:t>
            </a:r>
            <a:r>
              <a:rPr lang="zh-CN" altLang="en-US" dirty="0"/>
              <a:t>和</a:t>
            </a:r>
            <a:r>
              <a:rPr lang="zh-CN" altLang="en-US" b="1" dirty="0"/>
              <a:t>西浦创新创业大赛</a:t>
            </a:r>
            <a:r>
              <a:rPr lang="zh-CN" altLang="en-US" dirty="0"/>
              <a:t>，获得</a:t>
            </a:r>
            <a:r>
              <a:rPr lang="zh-CN" altLang="en-US" b="1" dirty="0"/>
              <a:t>阶段性成果</a:t>
            </a:r>
            <a:r>
              <a:rPr lang="zh-CN" altLang="en-US" dirty="0"/>
              <a:t>。</a:t>
            </a:r>
            <a:endParaRPr lang="en-US" altLang="zh-CN" dirty="0"/>
          </a:p>
          <a:p>
            <a:pPr lvl="1">
              <a:buFont typeface="Arial" panose="020B0604020202020204" pitchFamily="34" charset="0"/>
              <a:buChar char="•"/>
            </a:pPr>
            <a:r>
              <a:rPr lang="zh-CN" altLang="en-US" dirty="0"/>
              <a:t>发明和论文的</a:t>
            </a:r>
            <a:r>
              <a:rPr lang="zh-CN" altLang="en-US" b="1" dirty="0"/>
              <a:t>协作机制</a:t>
            </a:r>
            <a:r>
              <a:rPr lang="zh-CN" altLang="en-US" dirty="0"/>
              <a:t>：由于西浦的大部分同学希望</a:t>
            </a:r>
            <a:r>
              <a:rPr lang="zh-CN" altLang="en-US" b="1" dirty="0"/>
              <a:t>申请研究生</a:t>
            </a:r>
            <a:r>
              <a:rPr lang="zh-CN" altLang="en-US" dirty="0"/>
              <a:t>，我们通过协作</a:t>
            </a:r>
            <a:r>
              <a:rPr lang="zh-CN" altLang="en-US" b="1" dirty="0"/>
              <a:t>论文</a:t>
            </a:r>
            <a:r>
              <a:rPr lang="zh-CN" altLang="en-US" dirty="0"/>
              <a:t>，</a:t>
            </a:r>
            <a:r>
              <a:rPr lang="zh-CN" altLang="en-US" b="1" dirty="0"/>
              <a:t>专利</a:t>
            </a:r>
            <a:r>
              <a:rPr lang="zh-CN" altLang="en-US" dirty="0"/>
              <a:t>的形式来产出科研成果，</a:t>
            </a:r>
            <a:r>
              <a:rPr lang="zh-CN" altLang="en-US" b="1" dirty="0"/>
              <a:t>利于学生申研</a:t>
            </a:r>
            <a:r>
              <a:rPr lang="zh-CN" altLang="en-US" dirty="0"/>
              <a:t>。</a:t>
            </a:r>
            <a:endParaRPr lang="en-US" altLang="zh-CN" dirty="0"/>
          </a:p>
          <a:p>
            <a:pPr lvl="1">
              <a:buFont typeface="Arial" panose="020B0604020202020204" pitchFamily="34" charset="0"/>
              <a:buChar char="•"/>
            </a:pPr>
            <a:r>
              <a:rPr lang="zh-CN" altLang="en-US" dirty="0"/>
              <a:t>你最喜欢的</a:t>
            </a:r>
            <a:r>
              <a:rPr lang="zh-CN" altLang="en-US" b="1" dirty="0"/>
              <a:t>职业模型机制</a:t>
            </a:r>
            <a:r>
              <a:rPr lang="zh-CN" altLang="en-US" dirty="0"/>
              <a:t>：通过学生对于自己</a:t>
            </a:r>
            <a:r>
              <a:rPr lang="zh-CN" altLang="en-US" b="1" dirty="0"/>
              <a:t>最喜欢</a:t>
            </a:r>
            <a:r>
              <a:rPr lang="zh-CN" altLang="en-US" dirty="0"/>
              <a:t>的职业模型的建模，激发学生</a:t>
            </a:r>
            <a:r>
              <a:rPr lang="zh-CN" altLang="en-US" b="1" dirty="0"/>
              <a:t>内在动机</a:t>
            </a:r>
            <a:r>
              <a:rPr lang="zh-CN" altLang="en-US" dirty="0"/>
              <a:t>来参与到</a:t>
            </a:r>
            <a:r>
              <a:rPr lang="zh-CN" altLang="en-US" b="1" dirty="0"/>
              <a:t>模型建设</a:t>
            </a:r>
            <a:r>
              <a:rPr lang="zh-CN" altLang="en-US" dirty="0"/>
              <a:t>的过程中。</a:t>
            </a:r>
            <a:endParaRPr lang="en-US" altLang="zh-CN" dirty="0"/>
          </a:p>
          <a:p>
            <a:pPr>
              <a:buFont typeface="Arial" panose="020B0604020202020204" pitchFamily="34" charset="0"/>
              <a:buChar char="•"/>
            </a:pPr>
            <a:r>
              <a:rPr lang="zh-CN" altLang="en-US" dirty="0"/>
              <a:t>团队</a:t>
            </a:r>
            <a:r>
              <a:rPr lang="zh-CN" altLang="en-US" b="1" dirty="0"/>
              <a:t>外部协作</a:t>
            </a:r>
            <a:r>
              <a:rPr lang="zh-CN" altLang="en-US" dirty="0"/>
              <a:t>形式（</a:t>
            </a:r>
            <a:r>
              <a:rPr lang="zh-CN" altLang="en-US" b="1" dirty="0"/>
              <a:t>分布式模型构建过程</a:t>
            </a:r>
            <a:r>
              <a:rPr lang="zh-CN" altLang="en-US" dirty="0"/>
              <a:t>）：</a:t>
            </a:r>
            <a:endParaRPr lang="en-US" altLang="zh-CN" dirty="0"/>
          </a:p>
          <a:p>
            <a:pPr lvl="1">
              <a:buFont typeface="Arial" panose="020B0604020202020204" pitchFamily="34" charset="0"/>
              <a:buChar char="•"/>
            </a:pPr>
            <a:r>
              <a:rPr lang="zh-CN" altLang="en-US" dirty="0"/>
              <a:t>和</a:t>
            </a:r>
            <a:r>
              <a:rPr lang="zh-CN" altLang="en-US" b="1" dirty="0"/>
              <a:t>就业办</a:t>
            </a:r>
            <a:r>
              <a:rPr lang="zh-CN" altLang="en-US" dirty="0"/>
              <a:t>协作：通过就业办的职场网络进行</a:t>
            </a:r>
            <a:r>
              <a:rPr lang="en-US" altLang="zh-CN" dirty="0"/>
              <a:t>HR</a:t>
            </a:r>
            <a:r>
              <a:rPr lang="zh-CN" altLang="en-US" b="1" dirty="0"/>
              <a:t>访谈形式</a:t>
            </a:r>
            <a:r>
              <a:rPr lang="zh-CN" altLang="en-US" dirty="0"/>
              <a:t>，以构建模型来辅助就业办</a:t>
            </a:r>
            <a:r>
              <a:rPr lang="zh-CN" altLang="en-US" b="1" dirty="0"/>
              <a:t>辅导工作</a:t>
            </a:r>
            <a:r>
              <a:rPr lang="zh-CN" altLang="en-US" dirty="0"/>
              <a:t>。</a:t>
            </a:r>
            <a:endParaRPr lang="en-US" altLang="zh-CN" dirty="0"/>
          </a:p>
          <a:p>
            <a:pPr lvl="1">
              <a:buFont typeface="Arial" panose="020B0604020202020204" pitchFamily="34" charset="0"/>
              <a:buChar char="•"/>
            </a:pPr>
            <a:r>
              <a:rPr lang="zh-CN" altLang="en-US" dirty="0"/>
              <a:t>和</a:t>
            </a:r>
            <a:r>
              <a:rPr lang="en-US" altLang="zh-CN" b="1" dirty="0"/>
              <a:t>SCDA</a:t>
            </a:r>
            <a:r>
              <a:rPr lang="zh-CN" altLang="en-US" dirty="0"/>
              <a:t>（职业发展协会）合作：进行</a:t>
            </a:r>
            <a:r>
              <a:rPr lang="zh-CN" altLang="en-US" b="1" dirty="0"/>
              <a:t>同目标职业协作建模</a:t>
            </a:r>
            <a:r>
              <a:rPr lang="zh-CN" altLang="en-US" dirty="0"/>
              <a:t>的方式。</a:t>
            </a:r>
            <a:endParaRPr lang="en-US" altLang="zh-CN" dirty="0"/>
          </a:p>
          <a:p>
            <a:pPr lvl="1">
              <a:buFont typeface="Arial" panose="020B0604020202020204" pitchFamily="34" charset="0"/>
              <a:buChar char="•"/>
            </a:pPr>
            <a:r>
              <a:rPr lang="zh-CN" altLang="en-US" dirty="0"/>
              <a:t>和</a:t>
            </a:r>
            <a:r>
              <a:rPr lang="zh-CN" altLang="en-US" b="1" dirty="0"/>
              <a:t>校外导师</a:t>
            </a:r>
            <a:r>
              <a:rPr lang="zh-CN" altLang="en-US" dirty="0"/>
              <a:t>：以模型的方式进行沟通，校外导师发现</a:t>
            </a:r>
            <a:r>
              <a:rPr lang="zh-CN" altLang="en-US" b="1" dirty="0"/>
              <a:t>更专业的学生</a:t>
            </a:r>
            <a:r>
              <a:rPr lang="zh-CN" altLang="en-US" dirty="0"/>
              <a:t>，学生构建更</a:t>
            </a:r>
            <a:r>
              <a:rPr lang="zh-CN" altLang="en-US" b="1" dirty="0"/>
              <a:t>准确的职业模型</a:t>
            </a:r>
            <a:r>
              <a:rPr lang="zh-CN" altLang="en-US" dirty="0"/>
              <a:t>。</a:t>
            </a:r>
            <a:endParaRPr lang="en-US" altLang="zh-CN" dirty="0"/>
          </a:p>
          <a:p>
            <a:pPr>
              <a:buFont typeface="Arial" panose="020B0604020202020204" pitchFamily="34" charset="0"/>
              <a:buChar char="•"/>
            </a:pPr>
            <a:r>
              <a:rPr lang="zh-CN" altLang="en-US" dirty="0"/>
              <a:t>项目盈利能力：</a:t>
            </a:r>
            <a:endParaRPr lang="en-US" altLang="zh-CN" dirty="0"/>
          </a:p>
          <a:p>
            <a:pPr lvl="1">
              <a:buFont typeface="Arial" panose="020B0604020202020204" pitchFamily="34" charset="0"/>
              <a:buChar char="•"/>
            </a:pPr>
            <a:r>
              <a:rPr lang="zh-CN" altLang="en-US" dirty="0"/>
              <a:t>课程</a:t>
            </a:r>
            <a:r>
              <a:rPr lang="zh-CN" altLang="en-US" b="1" dirty="0"/>
              <a:t>引流平台</a:t>
            </a:r>
            <a:endParaRPr lang="en-US" altLang="zh-CN" b="1" dirty="0"/>
          </a:p>
          <a:p>
            <a:pPr lvl="1">
              <a:buFont typeface="Arial" panose="020B0604020202020204" pitchFamily="34" charset="0"/>
              <a:buChar char="•"/>
            </a:pPr>
            <a:r>
              <a:rPr lang="zh-CN" altLang="en-US" dirty="0"/>
              <a:t>模型</a:t>
            </a:r>
            <a:r>
              <a:rPr lang="zh-CN" altLang="en-US" b="1" dirty="0"/>
              <a:t>自身价值</a:t>
            </a:r>
            <a:endParaRPr lang="en-US" altLang="zh-CN" b="1" dirty="0"/>
          </a:p>
          <a:p>
            <a:pPr lvl="1">
              <a:buFont typeface="Arial" panose="020B0604020202020204" pitchFamily="34" charset="0"/>
              <a:buChar char="•"/>
            </a:pPr>
            <a:r>
              <a:rPr lang="zh-CN" altLang="en-US" dirty="0"/>
              <a:t>企业</a:t>
            </a:r>
            <a:r>
              <a:rPr lang="zh-CN" altLang="en-US" b="1" dirty="0"/>
              <a:t>引流平台</a:t>
            </a:r>
            <a:endParaRPr lang="en-US" altLang="zh-CN" b="1" dirty="0"/>
          </a:p>
          <a:p>
            <a:pPr lvl="1">
              <a:buFont typeface="Arial" panose="020B0604020202020204" pitchFamily="34" charset="0"/>
              <a:buChar char="•"/>
            </a:pPr>
            <a:endParaRPr lang="en-US" altLang="zh-CN" dirty="0"/>
          </a:p>
        </p:txBody>
      </p:sp>
    </p:spTree>
    <p:extLst>
      <p:ext uri="{BB962C8B-B14F-4D97-AF65-F5344CB8AC3E}">
        <p14:creationId xmlns:p14="http://schemas.microsoft.com/office/powerpoint/2010/main" val="243624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E194F1-9ECC-4F9D-9C67-A5E0C63F3B6C}"/>
              </a:ext>
            </a:extLst>
          </p:cNvPr>
          <p:cNvSpPr>
            <a:spLocks noGrp="1"/>
          </p:cNvSpPr>
          <p:nvPr>
            <p:ph type="title"/>
          </p:nvPr>
        </p:nvSpPr>
        <p:spPr/>
        <p:txBody>
          <a:bodyPr/>
          <a:lstStyle/>
          <a:p>
            <a:r>
              <a:rPr lang="zh-CN" altLang="en-US" dirty="0">
                <a:latin typeface="+mn-lt"/>
                <a:ea typeface="+mn-ea"/>
                <a:cs typeface="+mn-ea"/>
                <a:sym typeface="+mn-lt"/>
              </a:rPr>
              <a:t>结语</a:t>
            </a:r>
          </a:p>
        </p:txBody>
      </p:sp>
      <p:sp>
        <p:nvSpPr>
          <p:cNvPr id="3" name="文本占位符 2">
            <a:extLst>
              <a:ext uri="{FF2B5EF4-FFF2-40B4-BE49-F238E27FC236}">
                <a16:creationId xmlns:a16="http://schemas.microsoft.com/office/drawing/2014/main" id="{32F77906-39BC-414A-99AD-8FAB50F37412}"/>
              </a:ext>
            </a:extLst>
          </p:cNvPr>
          <p:cNvSpPr>
            <a:spLocks noGrp="1"/>
          </p:cNvSpPr>
          <p:nvPr>
            <p:ph type="body"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3874082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791081B-4604-4DBE-AE55-862FCFEE40F2}"/>
              </a:ext>
            </a:extLst>
          </p:cNvPr>
          <p:cNvSpPr>
            <a:spLocks noGrp="1"/>
          </p:cNvSpPr>
          <p:nvPr>
            <p:ph type="title"/>
          </p:nvPr>
        </p:nvSpPr>
        <p:spPr/>
        <p:txBody>
          <a:bodyPr/>
          <a:lstStyle/>
          <a:p>
            <a:r>
              <a:rPr lang="zh-CN" altLang="en-US" dirty="0">
                <a:latin typeface="+mn-lt"/>
                <a:ea typeface="+mn-ea"/>
                <a:cs typeface="+mn-ea"/>
                <a:sym typeface="+mn-lt"/>
              </a:rPr>
              <a:t>背景</a:t>
            </a:r>
          </a:p>
        </p:txBody>
      </p:sp>
    </p:spTree>
    <p:extLst>
      <p:ext uri="{BB962C8B-B14F-4D97-AF65-F5344CB8AC3E}">
        <p14:creationId xmlns:p14="http://schemas.microsoft.com/office/powerpoint/2010/main" val="37319651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B74085-AD88-44F1-BD63-9AB62FCC3CDD}"/>
              </a:ext>
            </a:extLst>
          </p:cNvPr>
          <p:cNvSpPr>
            <a:spLocks noGrp="1"/>
          </p:cNvSpPr>
          <p:nvPr>
            <p:ph type="title"/>
          </p:nvPr>
        </p:nvSpPr>
        <p:spPr>
          <a:xfrm>
            <a:off x="1678517" y="282575"/>
            <a:ext cx="9884833" cy="914400"/>
          </a:xfrm>
        </p:spPr>
        <p:txBody>
          <a:bodyPr/>
          <a:lstStyle/>
          <a:p>
            <a:r>
              <a:rPr lang="zh-CN" altLang="en-US" dirty="0">
                <a:latin typeface="+mn-lt"/>
                <a:ea typeface="+mn-ea"/>
                <a:cs typeface="+mn-ea"/>
                <a:sym typeface="+mn-lt"/>
              </a:rPr>
              <a:t>如果你们入围，你们会如何用基金？</a:t>
            </a:r>
          </a:p>
        </p:txBody>
      </p:sp>
      <p:sp>
        <p:nvSpPr>
          <p:cNvPr id="3" name="内容占位符 2">
            <a:extLst>
              <a:ext uri="{FF2B5EF4-FFF2-40B4-BE49-F238E27FC236}">
                <a16:creationId xmlns:a16="http://schemas.microsoft.com/office/drawing/2014/main" id="{78A96D6C-27C6-4FED-94D0-0E8BF2DE6461}"/>
              </a:ext>
            </a:extLst>
          </p:cNvPr>
          <p:cNvSpPr>
            <a:spLocks noGrp="1"/>
          </p:cNvSpPr>
          <p:nvPr>
            <p:ph idx="1"/>
          </p:nvPr>
        </p:nvSpPr>
        <p:spPr/>
        <p:txBody>
          <a:bodyPr/>
          <a:lstStyle/>
          <a:p>
            <a:pPr>
              <a:buFont typeface="Arial" panose="020B0604020202020204" pitchFamily="34" charset="0"/>
              <a:buChar char="•"/>
            </a:pPr>
            <a:r>
              <a:rPr lang="zh-CN" altLang="en-US" dirty="0">
                <a:cs typeface="+mn-ea"/>
                <a:sym typeface="+mn-lt"/>
              </a:rPr>
              <a:t>学生</a:t>
            </a:r>
            <a:r>
              <a:rPr lang="zh-CN" altLang="en-US" b="1" dirty="0">
                <a:cs typeface="+mn-ea"/>
                <a:sym typeface="+mn-lt"/>
              </a:rPr>
              <a:t>评价模型</a:t>
            </a:r>
            <a:r>
              <a:rPr lang="zh-CN" altLang="en-US" dirty="0">
                <a:cs typeface="+mn-ea"/>
                <a:sym typeface="+mn-lt"/>
              </a:rPr>
              <a:t>的建立</a:t>
            </a:r>
            <a:endParaRPr lang="en-US" altLang="zh-CN" dirty="0">
              <a:cs typeface="+mn-ea"/>
              <a:sym typeface="+mn-lt"/>
            </a:endParaRPr>
          </a:p>
          <a:p>
            <a:pPr>
              <a:buFont typeface="Arial" panose="020B0604020202020204" pitchFamily="34" charset="0"/>
              <a:buChar char="•"/>
            </a:pPr>
            <a:r>
              <a:rPr lang="zh-CN" altLang="en-US" b="1" dirty="0">
                <a:cs typeface="+mn-ea"/>
                <a:sym typeface="+mn-lt"/>
              </a:rPr>
              <a:t>小程序</a:t>
            </a:r>
            <a:r>
              <a:rPr lang="zh-CN" altLang="en-US" dirty="0">
                <a:cs typeface="+mn-ea"/>
                <a:sym typeface="+mn-lt"/>
              </a:rPr>
              <a:t>的开发</a:t>
            </a:r>
            <a:endParaRPr lang="en-US" altLang="zh-CN" dirty="0">
              <a:cs typeface="+mn-ea"/>
              <a:sym typeface="+mn-lt"/>
            </a:endParaRPr>
          </a:p>
          <a:p>
            <a:pPr>
              <a:buFont typeface="Arial" panose="020B0604020202020204" pitchFamily="34" charset="0"/>
              <a:buChar char="•"/>
            </a:pPr>
            <a:r>
              <a:rPr lang="zh-CN" altLang="en-US" b="1" dirty="0">
                <a:cs typeface="+mn-ea"/>
                <a:sym typeface="+mn-lt"/>
              </a:rPr>
              <a:t>游戏</a:t>
            </a:r>
            <a:r>
              <a:rPr lang="zh-CN" altLang="en-US" dirty="0">
                <a:cs typeface="+mn-ea"/>
                <a:sym typeface="+mn-lt"/>
              </a:rPr>
              <a:t>的开发</a:t>
            </a:r>
            <a:endParaRPr lang="en-US" altLang="zh-CN" dirty="0">
              <a:cs typeface="+mn-ea"/>
              <a:sym typeface="+mn-lt"/>
            </a:endParaRPr>
          </a:p>
          <a:p>
            <a:pPr>
              <a:buFont typeface="Arial" panose="020B0604020202020204" pitchFamily="34" charset="0"/>
              <a:buChar char="•"/>
            </a:pPr>
            <a:r>
              <a:rPr lang="zh-CN" altLang="en-US" b="1" dirty="0">
                <a:cs typeface="+mn-ea"/>
                <a:sym typeface="+mn-lt"/>
              </a:rPr>
              <a:t>服务器</a:t>
            </a:r>
            <a:r>
              <a:rPr lang="zh-CN" altLang="en-US" dirty="0">
                <a:cs typeface="+mn-ea"/>
                <a:sym typeface="+mn-lt"/>
              </a:rPr>
              <a:t>的租赁</a:t>
            </a:r>
            <a:endParaRPr lang="en-US" altLang="zh-CN" dirty="0">
              <a:cs typeface="+mn-ea"/>
              <a:sym typeface="+mn-lt"/>
            </a:endParaRPr>
          </a:p>
          <a:p>
            <a:pPr>
              <a:buFont typeface="Arial" panose="020B0604020202020204" pitchFamily="34" charset="0"/>
              <a:buChar char="•"/>
            </a:pPr>
            <a:r>
              <a:rPr lang="zh-CN" altLang="en-US" b="1" dirty="0">
                <a:cs typeface="+mn-ea"/>
                <a:sym typeface="+mn-lt"/>
              </a:rPr>
              <a:t>专利和商标</a:t>
            </a:r>
            <a:r>
              <a:rPr lang="zh-CN" altLang="en-US" dirty="0">
                <a:cs typeface="+mn-ea"/>
                <a:sym typeface="+mn-lt"/>
              </a:rPr>
              <a:t>的申请</a:t>
            </a:r>
            <a:endParaRPr lang="en-US" altLang="zh-CN" dirty="0">
              <a:cs typeface="+mn-ea"/>
              <a:sym typeface="+mn-lt"/>
            </a:endParaRPr>
          </a:p>
          <a:p>
            <a:pPr>
              <a:buFont typeface="Arial" panose="020B0604020202020204" pitchFamily="34" charset="0"/>
              <a:buChar char="•"/>
            </a:pPr>
            <a:r>
              <a:rPr lang="zh-CN" altLang="en-US" dirty="0">
                <a:cs typeface="+mn-ea"/>
                <a:sym typeface="+mn-lt"/>
              </a:rPr>
              <a:t>市场</a:t>
            </a:r>
            <a:r>
              <a:rPr lang="zh-CN" altLang="en-US" b="1" dirty="0">
                <a:cs typeface="+mn-ea"/>
                <a:sym typeface="+mn-lt"/>
              </a:rPr>
              <a:t>推广</a:t>
            </a:r>
            <a:endParaRPr lang="en-US" altLang="zh-CN" b="1" dirty="0">
              <a:cs typeface="+mn-ea"/>
              <a:sym typeface="+mn-lt"/>
            </a:endParaRPr>
          </a:p>
          <a:p>
            <a:pPr>
              <a:buFont typeface="Arial" panose="020B0604020202020204" pitchFamily="34" charset="0"/>
              <a:buChar char="•"/>
            </a:pPr>
            <a:r>
              <a:rPr lang="zh-CN" altLang="en-US" b="1" dirty="0">
                <a:cs typeface="+mn-ea"/>
                <a:sym typeface="+mn-lt"/>
              </a:rPr>
              <a:t>孵化器</a:t>
            </a:r>
            <a:r>
              <a:rPr lang="zh-CN" altLang="en-US" dirty="0">
                <a:cs typeface="+mn-ea"/>
                <a:sym typeface="+mn-lt"/>
              </a:rPr>
              <a:t>的租赁</a:t>
            </a:r>
            <a:endParaRPr lang="en-US" altLang="zh-CN" dirty="0">
              <a:cs typeface="+mn-ea"/>
              <a:sym typeface="+mn-lt"/>
            </a:endParaRPr>
          </a:p>
          <a:p>
            <a:pPr>
              <a:buFont typeface="Arial" panose="020B0604020202020204" pitchFamily="34" charset="0"/>
              <a:buChar char="•"/>
            </a:pPr>
            <a:r>
              <a:rPr lang="zh-CN" altLang="en-US" b="1" dirty="0">
                <a:cs typeface="+mn-ea"/>
                <a:sym typeface="+mn-lt"/>
              </a:rPr>
              <a:t>运维人员</a:t>
            </a:r>
            <a:r>
              <a:rPr lang="zh-CN" altLang="en-US" dirty="0">
                <a:cs typeface="+mn-ea"/>
                <a:sym typeface="+mn-lt"/>
              </a:rPr>
              <a:t>的工资</a:t>
            </a:r>
            <a:endParaRPr lang="en-US" altLang="zh-CN" dirty="0">
              <a:cs typeface="+mn-ea"/>
              <a:sym typeface="+mn-lt"/>
            </a:endParaRPr>
          </a:p>
          <a:p>
            <a:pPr>
              <a:buFont typeface="Arial" panose="020B0604020202020204" pitchFamily="34" charset="0"/>
              <a:buChar char="•"/>
            </a:pPr>
            <a:endParaRPr lang="en-US" altLang="zh-CN" dirty="0">
              <a:cs typeface="+mn-ea"/>
              <a:sym typeface="+mn-lt"/>
            </a:endParaRPr>
          </a:p>
          <a:p>
            <a:pPr>
              <a:buFont typeface="Arial" panose="020B0604020202020204" pitchFamily="34" charset="0"/>
              <a:buChar char="•"/>
            </a:pPr>
            <a:endParaRPr lang="en-US" altLang="zh-CN" dirty="0">
              <a:cs typeface="+mn-ea"/>
              <a:sym typeface="+mn-lt"/>
            </a:endParaRPr>
          </a:p>
        </p:txBody>
      </p:sp>
      <p:pic>
        <p:nvPicPr>
          <p:cNvPr id="4" name="Picture 3">
            <a:extLst>
              <a:ext uri="{FF2B5EF4-FFF2-40B4-BE49-F238E27FC236}">
                <a16:creationId xmlns:a16="http://schemas.microsoft.com/office/drawing/2014/main" id="{BD295A53-64B0-48F9-A1B1-B6E6AC4E2BB1}"/>
              </a:ext>
            </a:extLst>
          </p:cNvPr>
          <p:cNvPicPr>
            <a:picLocks noChangeAspect="1"/>
          </p:cNvPicPr>
          <p:nvPr/>
        </p:nvPicPr>
        <p:blipFill>
          <a:blip r:embed="rId2"/>
          <a:stretch>
            <a:fillRect/>
          </a:stretch>
        </p:blipFill>
        <p:spPr>
          <a:xfrm>
            <a:off x="4612735" y="1581150"/>
            <a:ext cx="3286125" cy="2171700"/>
          </a:xfrm>
          <a:prstGeom prst="rect">
            <a:avLst/>
          </a:prstGeom>
        </p:spPr>
      </p:pic>
      <p:pic>
        <p:nvPicPr>
          <p:cNvPr id="5" name="Picture 4">
            <a:extLst>
              <a:ext uri="{FF2B5EF4-FFF2-40B4-BE49-F238E27FC236}">
                <a16:creationId xmlns:a16="http://schemas.microsoft.com/office/drawing/2014/main" id="{BFE8604B-4F76-442F-B0B4-D77C63821919}"/>
              </a:ext>
            </a:extLst>
          </p:cNvPr>
          <p:cNvPicPr>
            <a:picLocks noChangeAspect="1"/>
          </p:cNvPicPr>
          <p:nvPr/>
        </p:nvPicPr>
        <p:blipFill>
          <a:blip r:embed="rId3"/>
          <a:stretch>
            <a:fillRect/>
          </a:stretch>
        </p:blipFill>
        <p:spPr>
          <a:xfrm>
            <a:off x="7709958" y="1581150"/>
            <a:ext cx="3762375" cy="2095500"/>
          </a:xfrm>
          <a:prstGeom prst="rect">
            <a:avLst/>
          </a:prstGeom>
        </p:spPr>
      </p:pic>
      <p:pic>
        <p:nvPicPr>
          <p:cNvPr id="6" name="Picture 5">
            <a:extLst>
              <a:ext uri="{FF2B5EF4-FFF2-40B4-BE49-F238E27FC236}">
                <a16:creationId xmlns:a16="http://schemas.microsoft.com/office/drawing/2014/main" id="{C8C0B278-179D-4236-A5E7-38223CBE6505}"/>
              </a:ext>
            </a:extLst>
          </p:cNvPr>
          <p:cNvPicPr>
            <a:picLocks noChangeAspect="1"/>
          </p:cNvPicPr>
          <p:nvPr/>
        </p:nvPicPr>
        <p:blipFill>
          <a:blip r:embed="rId4"/>
          <a:stretch>
            <a:fillRect/>
          </a:stretch>
        </p:blipFill>
        <p:spPr>
          <a:xfrm>
            <a:off x="1785408" y="4490383"/>
            <a:ext cx="2827327" cy="1944294"/>
          </a:xfrm>
          <a:prstGeom prst="rect">
            <a:avLst/>
          </a:prstGeom>
        </p:spPr>
      </p:pic>
      <p:pic>
        <p:nvPicPr>
          <p:cNvPr id="7" name="Picture 6">
            <a:extLst>
              <a:ext uri="{FF2B5EF4-FFF2-40B4-BE49-F238E27FC236}">
                <a16:creationId xmlns:a16="http://schemas.microsoft.com/office/drawing/2014/main" id="{7D8D3EDC-E0DC-46BC-A100-23FC6E118834}"/>
              </a:ext>
            </a:extLst>
          </p:cNvPr>
          <p:cNvPicPr>
            <a:picLocks noChangeAspect="1"/>
          </p:cNvPicPr>
          <p:nvPr/>
        </p:nvPicPr>
        <p:blipFill>
          <a:blip r:embed="rId5"/>
          <a:stretch>
            <a:fillRect/>
          </a:stretch>
        </p:blipFill>
        <p:spPr>
          <a:xfrm>
            <a:off x="5109633" y="4148677"/>
            <a:ext cx="2600325" cy="2114550"/>
          </a:xfrm>
          <a:prstGeom prst="rect">
            <a:avLst/>
          </a:prstGeom>
        </p:spPr>
      </p:pic>
      <p:pic>
        <p:nvPicPr>
          <p:cNvPr id="8" name="Picture 7">
            <a:extLst>
              <a:ext uri="{FF2B5EF4-FFF2-40B4-BE49-F238E27FC236}">
                <a16:creationId xmlns:a16="http://schemas.microsoft.com/office/drawing/2014/main" id="{FBA0BCD2-6959-409F-A419-6A496BA1333F}"/>
              </a:ext>
            </a:extLst>
          </p:cNvPr>
          <p:cNvPicPr>
            <a:picLocks noChangeAspect="1"/>
          </p:cNvPicPr>
          <p:nvPr/>
        </p:nvPicPr>
        <p:blipFill>
          <a:blip r:embed="rId6"/>
          <a:stretch>
            <a:fillRect/>
          </a:stretch>
        </p:blipFill>
        <p:spPr>
          <a:xfrm>
            <a:off x="7709958" y="4137025"/>
            <a:ext cx="2914650" cy="1533525"/>
          </a:xfrm>
          <a:prstGeom prst="rect">
            <a:avLst/>
          </a:prstGeom>
        </p:spPr>
      </p:pic>
    </p:spTree>
    <p:extLst>
      <p:ext uri="{BB962C8B-B14F-4D97-AF65-F5344CB8AC3E}">
        <p14:creationId xmlns:p14="http://schemas.microsoft.com/office/powerpoint/2010/main" val="1696019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81653-875E-4A01-BC6A-69D6955AF717}"/>
              </a:ext>
            </a:extLst>
          </p:cNvPr>
          <p:cNvSpPr>
            <a:spLocks noGrp="1"/>
          </p:cNvSpPr>
          <p:nvPr>
            <p:ph type="title"/>
          </p:nvPr>
        </p:nvSpPr>
        <p:spPr/>
        <p:txBody>
          <a:bodyPr/>
          <a:lstStyle/>
          <a:p>
            <a:r>
              <a:rPr lang="zh-CN" altLang="en-US" dirty="0">
                <a:latin typeface="+mn-lt"/>
                <a:ea typeface="+mn-ea"/>
                <a:cs typeface="+mn-ea"/>
                <a:sym typeface="+mn-lt"/>
              </a:rPr>
              <a:t>最后我想说</a:t>
            </a:r>
          </a:p>
        </p:txBody>
      </p:sp>
      <p:sp>
        <p:nvSpPr>
          <p:cNvPr id="3" name="内容占位符 2">
            <a:extLst>
              <a:ext uri="{FF2B5EF4-FFF2-40B4-BE49-F238E27FC236}">
                <a16:creationId xmlns:a16="http://schemas.microsoft.com/office/drawing/2014/main" id="{CFF595CF-F785-415B-955C-4B2DA229BB42}"/>
              </a:ext>
            </a:extLst>
          </p:cNvPr>
          <p:cNvSpPr>
            <a:spLocks noGrp="1"/>
          </p:cNvSpPr>
          <p:nvPr>
            <p:ph idx="1"/>
          </p:nvPr>
        </p:nvSpPr>
        <p:spPr/>
        <p:txBody>
          <a:bodyPr/>
          <a:lstStyle/>
          <a:p>
            <a:pPr>
              <a:buFont typeface="Arial" panose="020B0604020202020204" pitchFamily="34" charset="0"/>
              <a:buChar char="•"/>
            </a:pPr>
            <a:r>
              <a:rPr lang="zh-CN" altLang="en-US" sz="2400" dirty="0">
                <a:cs typeface="+mn-ea"/>
                <a:sym typeface="+mn-lt"/>
              </a:rPr>
              <a:t>我们坚信，西浦</a:t>
            </a:r>
            <a:r>
              <a:rPr lang="zh-CN" altLang="en-US" sz="2400" b="1" dirty="0">
                <a:cs typeface="+mn-ea"/>
                <a:sym typeface="+mn-lt"/>
              </a:rPr>
              <a:t>融合式教育理念</a:t>
            </a:r>
            <a:r>
              <a:rPr lang="zh-CN" altLang="en-US" sz="2400" dirty="0">
                <a:cs typeface="+mn-ea"/>
                <a:sym typeface="+mn-lt"/>
              </a:rPr>
              <a:t>更适合当代</a:t>
            </a:r>
            <a:r>
              <a:rPr lang="zh-CN" altLang="en-US" sz="2400" b="1" dirty="0">
                <a:cs typeface="+mn-ea"/>
                <a:sym typeface="+mn-lt"/>
              </a:rPr>
              <a:t>大学生发展</a:t>
            </a:r>
            <a:r>
              <a:rPr lang="zh-CN" altLang="en-US" sz="2400" dirty="0">
                <a:cs typeface="+mn-ea"/>
                <a:sym typeface="+mn-lt"/>
              </a:rPr>
              <a:t>，链学团队愿意</a:t>
            </a:r>
            <a:r>
              <a:rPr lang="zh-CN" altLang="en-US" sz="2400" b="1" dirty="0">
                <a:cs typeface="+mn-ea"/>
                <a:sym typeface="+mn-lt"/>
              </a:rPr>
              <a:t>贡献</a:t>
            </a:r>
            <a:r>
              <a:rPr lang="zh-CN" altLang="en-US" sz="2400" dirty="0">
                <a:cs typeface="+mn-ea"/>
                <a:sym typeface="+mn-lt"/>
              </a:rPr>
              <a:t>一份力量！</a:t>
            </a:r>
            <a:endParaRPr lang="en-US" altLang="zh-CN" sz="2400" dirty="0">
              <a:cs typeface="+mn-ea"/>
              <a:sym typeface="+mn-lt"/>
            </a:endParaRPr>
          </a:p>
          <a:p>
            <a:pPr>
              <a:buFont typeface="Arial" panose="020B0604020202020204" pitchFamily="34" charset="0"/>
              <a:buChar char="•"/>
            </a:pPr>
            <a:r>
              <a:rPr lang="zh-CN" altLang="en-US" sz="2400" dirty="0">
                <a:cs typeface="+mn-ea"/>
                <a:sym typeface="+mn-lt"/>
              </a:rPr>
              <a:t>一切正</a:t>
            </a:r>
            <a:r>
              <a:rPr lang="zh-CN" altLang="en-US" sz="2400" b="1" dirty="0">
                <a:cs typeface="+mn-ea"/>
                <a:sym typeface="+mn-lt"/>
              </a:rPr>
              <a:t>蓄势待发</a:t>
            </a:r>
            <a:r>
              <a:rPr lang="zh-CN" altLang="en-US" sz="2400" dirty="0">
                <a:cs typeface="+mn-ea"/>
                <a:sym typeface="+mn-lt"/>
              </a:rPr>
              <a:t>。</a:t>
            </a:r>
            <a:endParaRPr lang="en-US" altLang="zh-CN" sz="2400" dirty="0">
              <a:cs typeface="+mn-ea"/>
              <a:sym typeface="+mn-lt"/>
            </a:endParaRPr>
          </a:p>
        </p:txBody>
      </p:sp>
      <p:pic>
        <p:nvPicPr>
          <p:cNvPr id="4" name="Picture 3">
            <a:extLst>
              <a:ext uri="{FF2B5EF4-FFF2-40B4-BE49-F238E27FC236}">
                <a16:creationId xmlns:a16="http://schemas.microsoft.com/office/drawing/2014/main" id="{B5182E08-5252-45F9-85CA-37DFB4A854E3}"/>
              </a:ext>
            </a:extLst>
          </p:cNvPr>
          <p:cNvPicPr>
            <a:picLocks noChangeAspect="1"/>
          </p:cNvPicPr>
          <p:nvPr/>
        </p:nvPicPr>
        <p:blipFill>
          <a:blip r:embed="rId2"/>
          <a:stretch>
            <a:fillRect/>
          </a:stretch>
        </p:blipFill>
        <p:spPr>
          <a:xfrm>
            <a:off x="4115372" y="3151211"/>
            <a:ext cx="4597805" cy="2572581"/>
          </a:xfrm>
          <a:prstGeom prst="rect">
            <a:avLst/>
          </a:prstGeom>
        </p:spPr>
      </p:pic>
    </p:spTree>
    <p:extLst>
      <p:ext uri="{BB962C8B-B14F-4D97-AF65-F5344CB8AC3E}">
        <p14:creationId xmlns:p14="http://schemas.microsoft.com/office/powerpoint/2010/main" val="1847403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2909559-1204-4811-AD25-CD0AC1315E34}"/>
              </a:ext>
            </a:extLst>
          </p:cNvPr>
          <p:cNvSpPr>
            <a:spLocks noGrp="1"/>
          </p:cNvSpPr>
          <p:nvPr>
            <p:ph type="ctrTitle"/>
          </p:nvPr>
        </p:nvSpPr>
        <p:spPr>
          <a:xfrm>
            <a:off x="1922138" y="1869690"/>
            <a:ext cx="8347724" cy="2209601"/>
          </a:xfrm>
        </p:spPr>
        <p:txBody>
          <a:bodyPr/>
          <a:lstStyle/>
          <a:p>
            <a:pPr algn="ctr"/>
            <a:br>
              <a:rPr lang="en-US" altLang="zh-CN" dirty="0">
                <a:latin typeface="+mn-lt"/>
                <a:ea typeface="+mn-ea"/>
                <a:cs typeface="+mn-ea"/>
                <a:sym typeface="+mn-lt"/>
              </a:rPr>
            </a:br>
            <a:r>
              <a:rPr lang="zh-CN" altLang="en-US" dirty="0">
                <a:latin typeface="+mn-lt"/>
                <a:ea typeface="+mn-ea"/>
                <a:cs typeface="+mn-ea"/>
                <a:sym typeface="+mn-lt"/>
              </a:rPr>
              <a:t>我们需要天使基金和</a:t>
            </a:r>
            <a:br>
              <a:rPr lang="en-US" altLang="zh-CN" dirty="0">
                <a:latin typeface="+mn-lt"/>
                <a:ea typeface="+mn-ea"/>
                <a:cs typeface="+mn-ea"/>
                <a:sym typeface="+mn-lt"/>
              </a:rPr>
            </a:br>
            <a:r>
              <a:rPr lang="zh-CN" altLang="en-US" dirty="0">
                <a:latin typeface="+mn-lt"/>
                <a:ea typeface="+mn-ea"/>
                <a:cs typeface="+mn-ea"/>
                <a:sym typeface="+mn-lt"/>
              </a:rPr>
              <a:t>各位专家评委老师的帮助</a:t>
            </a:r>
            <a:br>
              <a:rPr lang="en-US" altLang="zh-CN" dirty="0">
                <a:latin typeface="+mn-lt"/>
                <a:ea typeface="+mn-ea"/>
                <a:cs typeface="+mn-ea"/>
                <a:sym typeface="+mn-lt"/>
              </a:rPr>
            </a:br>
            <a:r>
              <a:rPr lang="zh-CN" altLang="en-US" dirty="0">
                <a:latin typeface="+mn-lt"/>
                <a:ea typeface="+mn-ea"/>
                <a:cs typeface="+mn-ea"/>
                <a:sym typeface="+mn-lt"/>
              </a:rPr>
              <a:t>谢谢大家</a:t>
            </a:r>
          </a:p>
        </p:txBody>
      </p:sp>
      <p:sp>
        <p:nvSpPr>
          <p:cNvPr id="5" name="副标题 4">
            <a:extLst>
              <a:ext uri="{FF2B5EF4-FFF2-40B4-BE49-F238E27FC236}">
                <a16:creationId xmlns:a16="http://schemas.microsoft.com/office/drawing/2014/main" id="{D7D05D8F-4665-44DF-9000-F9FACAB1F52E}"/>
              </a:ext>
            </a:extLst>
          </p:cNvPr>
          <p:cNvSpPr>
            <a:spLocks noGrp="1"/>
          </p:cNvSpPr>
          <p:nvPr>
            <p:ph type="subTitle" idx="1"/>
          </p:nvPr>
        </p:nvSpPr>
        <p:spPr>
          <a:xfrm>
            <a:off x="5212764" y="4247968"/>
            <a:ext cx="1766472" cy="679139"/>
          </a:xfrm>
        </p:spPr>
        <p:txBody>
          <a:bodyPr/>
          <a:lstStyle/>
          <a:p>
            <a:r>
              <a:rPr lang="zh-CN" altLang="en-US" sz="3000" dirty="0">
                <a:cs typeface="+mn-ea"/>
                <a:sym typeface="+mn-lt"/>
              </a:rPr>
              <a:t>学融团队</a:t>
            </a:r>
          </a:p>
        </p:txBody>
      </p:sp>
    </p:spTree>
    <p:extLst>
      <p:ext uri="{BB962C8B-B14F-4D97-AF65-F5344CB8AC3E}">
        <p14:creationId xmlns:p14="http://schemas.microsoft.com/office/powerpoint/2010/main" val="1936747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C8FA11-F380-4A95-B0F3-8BD27FA950AE}"/>
              </a:ext>
            </a:extLst>
          </p:cNvPr>
          <p:cNvSpPr>
            <a:spLocks noGrp="1"/>
          </p:cNvSpPr>
          <p:nvPr>
            <p:ph type="title"/>
          </p:nvPr>
        </p:nvSpPr>
        <p:spPr/>
        <p:txBody>
          <a:bodyPr/>
          <a:lstStyle/>
          <a:p>
            <a:r>
              <a:rPr lang="zh-CN" altLang="en-US" dirty="0">
                <a:latin typeface="+mn-lt"/>
                <a:ea typeface="+mn-ea"/>
                <a:cs typeface="+mn-ea"/>
                <a:sym typeface="+mn-lt"/>
              </a:rPr>
              <a:t>不是链慈善么？</a:t>
            </a:r>
          </a:p>
        </p:txBody>
      </p:sp>
      <p:sp>
        <p:nvSpPr>
          <p:cNvPr id="3" name="内容占位符 2">
            <a:extLst>
              <a:ext uri="{FF2B5EF4-FFF2-40B4-BE49-F238E27FC236}">
                <a16:creationId xmlns:a16="http://schemas.microsoft.com/office/drawing/2014/main" id="{515EDC26-61D9-4449-9049-E24198133A87}"/>
              </a:ext>
            </a:extLst>
          </p:cNvPr>
          <p:cNvSpPr>
            <a:spLocks noGrp="1"/>
          </p:cNvSpPr>
          <p:nvPr>
            <p:ph idx="1"/>
          </p:nvPr>
        </p:nvSpPr>
        <p:spPr/>
        <p:txBody>
          <a:bodyPr/>
          <a:lstStyle/>
          <a:p>
            <a:pPr marL="285750" indent="-285750">
              <a:buFont typeface="Arial" panose="020B0604020202020204" pitchFamily="34" charset="0"/>
              <a:buChar char="•"/>
            </a:pPr>
            <a:r>
              <a:rPr lang="zh-CN" altLang="en-US" dirty="0">
                <a:cs typeface="+mn-ea"/>
                <a:sym typeface="+mn-lt"/>
              </a:rPr>
              <a:t>项目</a:t>
            </a:r>
            <a:r>
              <a:rPr lang="zh-CN" altLang="en-US" b="1" dirty="0">
                <a:cs typeface="+mn-ea"/>
                <a:sym typeface="+mn-lt"/>
              </a:rPr>
              <a:t>迭代</a:t>
            </a:r>
            <a:r>
              <a:rPr lang="zh-CN" altLang="en-US" dirty="0">
                <a:cs typeface="+mn-ea"/>
                <a:sym typeface="+mn-lt"/>
              </a:rPr>
              <a:t>过程</a:t>
            </a:r>
            <a:endParaRPr lang="en-US" altLang="zh-CN" dirty="0">
              <a:cs typeface="+mn-ea"/>
              <a:sym typeface="+mn-lt"/>
            </a:endParaRPr>
          </a:p>
          <a:p>
            <a:pPr lvl="1">
              <a:buFont typeface="Arial" panose="020B0604020202020204" pitchFamily="34" charset="0"/>
              <a:buChar char="•"/>
            </a:pPr>
            <a:r>
              <a:rPr lang="en-US" altLang="zh-CN" dirty="0">
                <a:cs typeface="+mn-ea"/>
                <a:sym typeface="+mn-lt"/>
              </a:rPr>
              <a:t>1.0 </a:t>
            </a:r>
            <a:r>
              <a:rPr lang="zh-CN" altLang="en-US" dirty="0">
                <a:cs typeface="+mn-ea"/>
                <a:sym typeface="+mn-lt"/>
              </a:rPr>
              <a:t>善心链接：西交利物浦区块链应用创新特等奖，人文科技奖。</a:t>
            </a:r>
            <a:endParaRPr lang="en-US" altLang="zh-CN" dirty="0">
              <a:cs typeface="+mn-ea"/>
              <a:sym typeface="+mn-lt"/>
            </a:endParaRPr>
          </a:p>
          <a:p>
            <a:pPr lvl="1">
              <a:buFont typeface="Arial" panose="020B0604020202020204" pitchFamily="34" charset="0"/>
              <a:buChar char="•"/>
            </a:pPr>
            <a:r>
              <a:rPr lang="en-US" altLang="zh-CN" dirty="0">
                <a:cs typeface="+mn-ea"/>
                <a:sym typeface="+mn-lt"/>
              </a:rPr>
              <a:t>2.0 </a:t>
            </a:r>
            <a:r>
              <a:rPr lang="zh-CN" altLang="en-US" dirty="0">
                <a:cs typeface="+mn-ea"/>
                <a:sym typeface="+mn-lt"/>
              </a:rPr>
              <a:t>链慈善 ：引入激励机制，拓展商务团队，突破技术难关。</a:t>
            </a:r>
            <a:endParaRPr lang="en-US" altLang="zh-CN" dirty="0">
              <a:cs typeface="+mn-ea"/>
              <a:sym typeface="+mn-lt"/>
            </a:endParaRPr>
          </a:p>
          <a:p>
            <a:pPr lvl="1">
              <a:buFont typeface="Arial" panose="020B0604020202020204" pitchFamily="34" charset="0"/>
              <a:buChar char="•"/>
            </a:pPr>
            <a:r>
              <a:rPr lang="en-US" altLang="zh-CN" dirty="0">
                <a:cs typeface="+mn-ea"/>
                <a:sym typeface="+mn-lt"/>
              </a:rPr>
              <a:t>3.0 </a:t>
            </a:r>
            <a:r>
              <a:rPr lang="zh-CN" altLang="en-US" dirty="0">
                <a:cs typeface="+mn-ea"/>
                <a:sym typeface="+mn-lt"/>
              </a:rPr>
              <a:t>链学：从熟悉的高等教育领域入手，解决身边实际问题。</a:t>
            </a:r>
            <a:endParaRPr lang="en-US" altLang="zh-CN" dirty="0">
              <a:cs typeface="+mn-ea"/>
              <a:sym typeface="+mn-lt"/>
            </a:endParaRPr>
          </a:p>
          <a:p>
            <a:pPr lvl="1">
              <a:buFont typeface="Arial" panose="020B0604020202020204" pitchFamily="34" charset="0"/>
              <a:buChar char="•"/>
            </a:pPr>
            <a:endParaRPr lang="en-US" altLang="zh-CN" dirty="0">
              <a:cs typeface="+mn-ea"/>
              <a:sym typeface="+mn-lt"/>
            </a:endParaRPr>
          </a:p>
        </p:txBody>
      </p:sp>
      <p:pic>
        <p:nvPicPr>
          <p:cNvPr id="5" name="Picture 4">
            <a:extLst>
              <a:ext uri="{FF2B5EF4-FFF2-40B4-BE49-F238E27FC236}">
                <a16:creationId xmlns:a16="http://schemas.microsoft.com/office/drawing/2014/main" id="{3DAE0039-073A-4479-8DF5-5919A6C409B7}"/>
              </a:ext>
            </a:extLst>
          </p:cNvPr>
          <p:cNvPicPr>
            <a:picLocks noChangeAspect="1"/>
          </p:cNvPicPr>
          <p:nvPr/>
        </p:nvPicPr>
        <p:blipFill>
          <a:blip r:embed="rId2"/>
          <a:stretch>
            <a:fillRect/>
          </a:stretch>
        </p:blipFill>
        <p:spPr>
          <a:xfrm>
            <a:off x="4604064" y="3200664"/>
            <a:ext cx="3595928" cy="2092959"/>
          </a:xfrm>
          <a:prstGeom prst="rect">
            <a:avLst/>
          </a:prstGeom>
        </p:spPr>
      </p:pic>
      <p:pic>
        <p:nvPicPr>
          <p:cNvPr id="6" name="Picture 5">
            <a:extLst>
              <a:ext uri="{FF2B5EF4-FFF2-40B4-BE49-F238E27FC236}">
                <a16:creationId xmlns:a16="http://schemas.microsoft.com/office/drawing/2014/main" id="{EAF86632-447A-468F-9147-270B455E8E2C}"/>
              </a:ext>
            </a:extLst>
          </p:cNvPr>
          <p:cNvPicPr>
            <a:picLocks noChangeAspect="1"/>
          </p:cNvPicPr>
          <p:nvPr/>
        </p:nvPicPr>
        <p:blipFill>
          <a:blip r:embed="rId3"/>
          <a:stretch>
            <a:fillRect/>
          </a:stretch>
        </p:blipFill>
        <p:spPr>
          <a:xfrm>
            <a:off x="1421458" y="4863968"/>
            <a:ext cx="3182606" cy="1924686"/>
          </a:xfrm>
          <a:prstGeom prst="rect">
            <a:avLst/>
          </a:prstGeom>
        </p:spPr>
      </p:pic>
      <p:pic>
        <p:nvPicPr>
          <p:cNvPr id="9" name="Picture 8">
            <a:extLst>
              <a:ext uri="{FF2B5EF4-FFF2-40B4-BE49-F238E27FC236}">
                <a16:creationId xmlns:a16="http://schemas.microsoft.com/office/drawing/2014/main" id="{EFA59AE9-0E7A-404B-9B80-1F30E3CC6FEF}"/>
              </a:ext>
            </a:extLst>
          </p:cNvPr>
          <p:cNvPicPr>
            <a:picLocks noChangeAspect="1"/>
          </p:cNvPicPr>
          <p:nvPr/>
        </p:nvPicPr>
        <p:blipFill>
          <a:blip r:embed="rId4"/>
          <a:stretch>
            <a:fillRect/>
          </a:stretch>
        </p:blipFill>
        <p:spPr>
          <a:xfrm>
            <a:off x="8199992" y="1174750"/>
            <a:ext cx="3992008" cy="2025914"/>
          </a:xfrm>
          <a:prstGeom prst="rect">
            <a:avLst/>
          </a:prstGeom>
        </p:spPr>
      </p:pic>
      <p:pic>
        <p:nvPicPr>
          <p:cNvPr id="2050" name="Picture 2">
            <a:extLst>
              <a:ext uri="{FF2B5EF4-FFF2-40B4-BE49-F238E27FC236}">
                <a16:creationId xmlns:a16="http://schemas.microsoft.com/office/drawing/2014/main" id="{8CC6C5FA-EA31-4A9E-952B-4F09C3D539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62693">
            <a:off x="8829448" y="3570388"/>
            <a:ext cx="1757433" cy="19439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1AE7CC6-3A37-4174-B48A-249B8647D3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62693">
            <a:off x="5607734" y="5585517"/>
            <a:ext cx="976532" cy="1080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523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309992-19EB-43F7-A159-065E159A1912}"/>
              </a:ext>
            </a:extLst>
          </p:cNvPr>
          <p:cNvSpPr>
            <a:spLocks noGrp="1"/>
          </p:cNvSpPr>
          <p:nvPr>
            <p:ph type="title"/>
          </p:nvPr>
        </p:nvSpPr>
        <p:spPr/>
        <p:txBody>
          <a:bodyPr/>
          <a:lstStyle/>
          <a:p>
            <a:r>
              <a:rPr lang="zh-CN" altLang="en-US" dirty="0">
                <a:latin typeface="+mn-lt"/>
                <a:ea typeface="+mn-ea"/>
                <a:cs typeface="+mn-ea"/>
                <a:sym typeface="+mn-lt"/>
              </a:rPr>
              <a:t>从慈善到高等教育</a:t>
            </a:r>
          </a:p>
        </p:txBody>
      </p:sp>
      <p:sp>
        <p:nvSpPr>
          <p:cNvPr id="3" name="内容占位符 2">
            <a:extLst>
              <a:ext uri="{FF2B5EF4-FFF2-40B4-BE49-F238E27FC236}">
                <a16:creationId xmlns:a16="http://schemas.microsoft.com/office/drawing/2014/main" id="{427A54F8-5E4C-4FAA-8749-6F8431B1B094}"/>
              </a:ext>
            </a:extLst>
          </p:cNvPr>
          <p:cNvSpPr>
            <a:spLocks noGrp="1"/>
          </p:cNvSpPr>
          <p:nvPr>
            <p:ph idx="1"/>
          </p:nvPr>
        </p:nvSpPr>
        <p:spPr>
          <a:xfrm>
            <a:off x="1678517" y="1844674"/>
            <a:ext cx="10353756" cy="3874721"/>
          </a:xfrm>
        </p:spPr>
        <p:txBody>
          <a:bodyPr/>
          <a:lstStyle/>
          <a:p>
            <a:pPr>
              <a:buFont typeface="Arial" panose="020B0604020202020204" pitchFamily="34" charset="0"/>
              <a:buChar char="•"/>
            </a:pPr>
            <a:r>
              <a:rPr lang="zh-CN" altLang="en-US" sz="2400" dirty="0">
                <a:cs typeface="+mn-ea"/>
                <a:sym typeface="+mn-lt"/>
              </a:rPr>
              <a:t>创业从自己</a:t>
            </a:r>
            <a:r>
              <a:rPr lang="zh-CN" altLang="en-US" sz="2400" b="1" dirty="0">
                <a:cs typeface="+mn-ea"/>
                <a:sym typeface="+mn-lt"/>
              </a:rPr>
              <a:t>熟悉的领域</a:t>
            </a:r>
            <a:r>
              <a:rPr lang="zh-CN" altLang="en-US" sz="2400" dirty="0">
                <a:cs typeface="+mn-ea"/>
                <a:sym typeface="+mn-lt"/>
              </a:rPr>
              <a:t>出发：</a:t>
            </a:r>
            <a:r>
              <a:rPr lang="zh-CN" altLang="en-US" sz="2400" b="1" dirty="0">
                <a:cs typeface="+mn-ea"/>
                <a:sym typeface="+mn-lt"/>
              </a:rPr>
              <a:t>高等教育领域</a:t>
            </a:r>
            <a:endParaRPr lang="en-US" altLang="zh-CN" sz="2400" b="1" dirty="0">
              <a:cs typeface="+mn-ea"/>
              <a:sym typeface="+mn-lt"/>
            </a:endParaRPr>
          </a:p>
          <a:p>
            <a:pPr>
              <a:buFont typeface="Arial" panose="020B0604020202020204" pitchFamily="34" charset="0"/>
              <a:buChar char="•"/>
            </a:pPr>
            <a:r>
              <a:rPr lang="zh-CN" altLang="zh-CN" sz="2400" dirty="0">
                <a:effectLst/>
                <a:cs typeface="+mn-ea"/>
                <a:sym typeface="+mn-lt"/>
              </a:rPr>
              <a:t>“</a:t>
            </a:r>
            <a:r>
              <a:rPr lang="en-US" altLang="zh-CN" sz="2400" dirty="0">
                <a:effectLst/>
                <a:cs typeface="+mn-ea"/>
                <a:sym typeface="+mn-lt"/>
              </a:rPr>
              <a:t>21</a:t>
            </a:r>
            <a:r>
              <a:rPr lang="zh-CN" altLang="zh-CN" sz="2400" dirty="0">
                <a:effectLst/>
                <a:cs typeface="+mn-ea"/>
                <a:sym typeface="+mn-lt"/>
              </a:rPr>
              <a:t>世纪人类面临的</a:t>
            </a:r>
            <a:r>
              <a:rPr lang="zh-CN" altLang="zh-CN" sz="2400" b="1" dirty="0">
                <a:effectLst/>
                <a:cs typeface="+mn-ea"/>
                <a:sym typeface="+mn-lt"/>
              </a:rPr>
              <a:t>管理挑战</a:t>
            </a:r>
            <a:r>
              <a:rPr lang="zh-CN" altLang="zh-CN" sz="2400" dirty="0">
                <a:effectLst/>
                <a:cs typeface="+mn-ea"/>
                <a:sym typeface="+mn-lt"/>
              </a:rPr>
              <a:t>是如何提升知识工作者和</a:t>
            </a:r>
            <a:r>
              <a:rPr lang="zh-CN" altLang="zh-CN" sz="2400" b="1" dirty="0">
                <a:effectLst/>
                <a:cs typeface="+mn-ea"/>
                <a:sym typeface="+mn-lt"/>
              </a:rPr>
              <a:t>知识组织</a:t>
            </a:r>
            <a:r>
              <a:rPr lang="zh-CN" altLang="zh-CN" sz="2400" dirty="0">
                <a:effectLst/>
                <a:cs typeface="+mn-ea"/>
                <a:sym typeface="+mn-lt"/>
              </a:rPr>
              <a:t>的效率</a:t>
            </a:r>
            <a:r>
              <a:rPr lang="zh-CN" altLang="en-US" sz="2400" dirty="0">
                <a:effectLst/>
                <a:cs typeface="+mn-ea"/>
                <a:sym typeface="+mn-lt"/>
              </a:rPr>
              <a:t>”</a:t>
            </a:r>
            <a:endParaRPr lang="en-US" altLang="zh-CN" sz="2400" dirty="0">
              <a:effectLst/>
              <a:cs typeface="+mn-ea"/>
              <a:sym typeface="+mn-lt"/>
            </a:endParaRPr>
          </a:p>
          <a:p>
            <a:pPr marL="0" indent="0"/>
            <a:r>
              <a:rPr lang="en-US" altLang="zh-CN" sz="2400" dirty="0">
                <a:effectLst/>
                <a:cs typeface="+mn-ea"/>
                <a:sym typeface="+mn-lt"/>
              </a:rPr>
              <a:t>                                                                                                    -------</a:t>
            </a:r>
            <a:r>
              <a:rPr lang="zh-CN" altLang="en-US" sz="2400" dirty="0">
                <a:effectLst/>
                <a:cs typeface="+mn-ea"/>
                <a:sym typeface="+mn-lt"/>
              </a:rPr>
              <a:t>德鲁克</a:t>
            </a:r>
            <a:endParaRPr lang="en-US" altLang="zh-CN" sz="2400" b="1" dirty="0">
              <a:cs typeface="+mn-ea"/>
              <a:sym typeface="+mn-lt"/>
            </a:endParaRPr>
          </a:p>
          <a:p>
            <a:pPr>
              <a:buFont typeface="Arial" panose="020B0604020202020204" pitchFamily="34" charset="0"/>
              <a:buChar char="•"/>
            </a:pPr>
            <a:r>
              <a:rPr lang="zh-CN" altLang="en-US" sz="2400" b="1" dirty="0">
                <a:cs typeface="+mn-ea"/>
                <a:sym typeface="+mn-lt"/>
              </a:rPr>
              <a:t>大学教育和企业需求没有紧密结合</a:t>
            </a:r>
            <a:endParaRPr lang="en-US" altLang="zh-CN" sz="2400" b="1" dirty="0">
              <a:cs typeface="+mn-ea"/>
              <a:sym typeface="+mn-lt"/>
            </a:endParaRPr>
          </a:p>
          <a:p>
            <a:pPr>
              <a:buFont typeface="Arial" panose="020B0604020202020204" pitchFamily="34" charset="0"/>
              <a:buChar char="•"/>
            </a:pPr>
            <a:r>
              <a:rPr lang="zh-CN" altLang="en-US" sz="2400" dirty="0">
                <a:cs typeface="+mn-ea"/>
                <a:sym typeface="+mn-lt"/>
              </a:rPr>
              <a:t>即使充分学习</a:t>
            </a:r>
            <a:r>
              <a:rPr lang="zh-CN" altLang="en-US" sz="2400" b="1" dirty="0">
                <a:cs typeface="+mn-ea"/>
                <a:sym typeface="+mn-lt"/>
              </a:rPr>
              <a:t>课内知识</a:t>
            </a:r>
            <a:r>
              <a:rPr lang="zh-CN" altLang="en-US" sz="2400" dirty="0">
                <a:cs typeface="+mn-ea"/>
                <a:sym typeface="+mn-lt"/>
              </a:rPr>
              <a:t>，但是，在面试时缺乏专业的</a:t>
            </a:r>
            <a:r>
              <a:rPr lang="zh-CN" altLang="en-US" sz="2400" b="1" dirty="0">
                <a:cs typeface="+mn-ea"/>
                <a:sym typeface="+mn-lt"/>
              </a:rPr>
              <a:t>行业训练</a:t>
            </a:r>
            <a:endParaRPr lang="en-US" altLang="zh-CN" sz="2400" b="1" dirty="0">
              <a:cs typeface="+mn-ea"/>
              <a:sym typeface="+mn-lt"/>
            </a:endParaRPr>
          </a:p>
          <a:p>
            <a:pPr>
              <a:buFont typeface="Arial" panose="020B0604020202020204" pitchFamily="34" charset="0"/>
              <a:buChar char="•"/>
            </a:pPr>
            <a:r>
              <a:rPr lang="zh-CN" altLang="en-US" sz="2400" dirty="0">
                <a:cs typeface="+mn-ea"/>
                <a:sym typeface="+mn-lt"/>
              </a:rPr>
              <a:t>如我自己，作为计算机科学与电子工程系的</a:t>
            </a:r>
            <a:r>
              <a:rPr lang="en-US" altLang="zh-CN" sz="2400" b="1" dirty="0">
                <a:cs typeface="+mn-ea"/>
                <a:sym typeface="+mn-lt"/>
              </a:rPr>
              <a:t>top3</a:t>
            </a:r>
            <a:r>
              <a:rPr lang="zh-CN" altLang="en-US" sz="2400" dirty="0">
                <a:cs typeface="+mn-ea"/>
                <a:sym typeface="+mn-lt"/>
              </a:rPr>
              <a:t>，在面对软件工程师的</a:t>
            </a:r>
            <a:r>
              <a:rPr lang="zh-CN" altLang="en-US" sz="2400" b="1" dirty="0">
                <a:cs typeface="+mn-ea"/>
                <a:sym typeface="+mn-lt"/>
              </a:rPr>
              <a:t>岗位面试</a:t>
            </a:r>
            <a:r>
              <a:rPr lang="zh-CN" altLang="en-US" sz="2400" dirty="0">
                <a:cs typeface="+mn-ea"/>
                <a:sym typeface="+mn-lt"/>
              </a:rPr>
              <a:t>的时候仍然心</a:t>
            </a:r>
            <a:r>
              <a:rPr lang="zh-CN" altLang="en-US" sz="2400" b="1" dirty="0">
                <a:cs typeface="+mn-ea"/>
                <a:sym typeface="+mn-lt"/>
              </a:rPr>
              <a:t>有余而力不足</a:t>
            </a:r>
            <a:r>
              <a:rPr lang="zh-CN" altLang="en-US" sz="2400" dirty="0">
                <a:cs typeface="+mn-ea"/>
                <a:sym typeface="+mn-lt"/>
              </a:rPr>
              <a:t>。</a:t>
            </a:r>
            <a:endParaRPr lang="en-US" altLang="zh-CN" sz="2400" dirty="0">
              <a:cs typeface="+mn-ea"/>
              <a:sym typeface="+mn-lt"/>
            </a:endParaRPr>
          </a:p>
          <a:p>
            <a:pPr>
              <a:buFont typeface="Arial" panose="020B0604020202020204" pitchFamily="34" charset="0"/>
              <a:buChar char="•"/>
            </a:pPr>
            <a:r>
              <a:rPr lang="zh-CN" altLang="en-US" sz="2400" b="1" dirty="0">
                <a:cs typeface="+mn-ea"/>
                <a:sym typeface="+mn-lt"/>
              </a:rPr>
              <a:t>痛点：学生在大学通识教育并没有完全掌握对于社会所需要岗位的全面能力。对于个人能力发展方式和社会需求存在差距。</a:t>
            </a:r>
            <a:endParaRPr lang="en-US" altLang="zh-CN" sz="2400" b="1" dirty="0">
              <a:cs typeface="+mn-ea"/>
              <a:sym typeface="+mn-lt"/>
            </a:endParaRPr>
          </a:p>
          <a:p>
            <a:pPr marL="0" indent="0"/>
            <a:r>
              <a:rPr lang="en-US" sz="2400" dirty="0">
                <a:effectLst/>
                <a:cs typeface="+mn-ea"/>
                <a:sym typeface="+mn-lt"/>
              </a:rPr>
              <a:t>							</a:t>
            </a:r>
            <a:endParaRPr lang="en-US" altLang="zh-CN" sz="2400" b="1" dirty="0">
              <a:cs typeface="+mn-ea"/>
              <a:sym typeface="+mn-lt"/>
            </a:endParaRPr>
          </a:p>
        </p:txBody>
      </p:sp>
    </p:spTree>
    <p:extLst>
      <p:ext uri="{BB962C8B-B14F-4D97-AF65-F5344CB8AC3E}">
        <p14:creationId xmlns:p14="http://schemas.microsoft.com/office/powerpoint/2010/main" val="3428109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3FD273F-D529-44CF-BE8E-29309B42C0BD}"/>
              </a:ext>
            </a:extLst>
          </p:cNvPr>
          <p:cNvSpPr>
            <a:spLocks noGrp="1"/>
          </p:cNvSpPr>
          <p:nvPr>
            <p:ph type="title"/>
          </p:nvPr>
        </p:nvSpPr>
        <p:spPr/>
        <p:txBody>
          <a:bodyPr/>
          <a:lstStyle/>
          <a:p>
            <a:r>
              <a:rPr lang="zh-CN" altLang="en-US" dirty="0">
                <a:latin typeface="+mn-lt"/>
                <a:ea typeface="+mn-ea"/>
                <a:cs typeface="+mn-ea"/>
                <a:sym typeface="+mn-lt"/>
              </a:rPr>
              <a:t>行业痛点</a:t>
            </a:r>
          </a:p>
        </p:txBody>
      </p:sp>
      <p:sp>
        <p:nvSpPr>
          <p:cNvPr id="5" name="文本占位符 4">
            <a:extLst>
              <a:ext uri="{FF2B5EF4-FFF2-40B4-BE49-F238E27FC236}">
                <a16:creationId xmlns:a16="http://schemas.microsoft.com/office/drawing/2014/main" id="{FCACB00C-93D5-4954-AC7F-1EDE5F80D3FE}"/>
              </a:ext>
            </a:extLst>
          </p:cNvPr>
          <p:cNvSpPr>
            <a:spLocks noGrp="1"/>
          </p:cNvSpPr>
          <p:nvPr>
            <p:ph type="body"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740681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E13C5E-E1E2-445D-BE96-305E39FBA1C1}"/>
              </a:ext>
            </a:extLst>
          </p:cNvPr>
          <p:cNvSpPr>
            <a:spLocks noGrp="1"/>
          </p:cNvSpPr>
          <p:nvPr>
            <p:ph type="title"/>
          </p:nvPr>
        </p:nvSpPr>
        <p:spPr/>
        <p:txBody>
          <a:bodyPr/>
          <a:lstStyle/>
          <a:p>
            <a:r>
              <a:rPr lang="zh-CN" altLang="en-US" dirty="0">
                <a:latin typeface="+mn-lt"/>
                <a:ea typeface="+mn-ea"/>
                <a:cs typeface="+mn-ea"/>
                <a:sym typeface="+mn-lt"/>
              </a:rPr>
              <a:t>现在没有解决方案么？</a:t>
            </a:r>
          </a:p>
        </p:txBody>
      </p:sp>
      <p:sp>
        <p:nvSpPr>
          <p:cNvPr id="3" name="内容占位符 2">
            <a:extLst>
              <a:ext uri="{FF2B5EF4-FFF2-40B4-BE49-F238E27FC236}">
                <a16:creationId xmlns:a16="http://schemas.microsoft.com/office/drawing/2014/main" id="{616E3142-7F1C-4818-9F4C-62B6120F969E}"/>
              </a:ext>
            </a:extLst>
          </p:cNvPr>
          <p:cNvSpPr>
            <a:spLocks noGrp="1"/>
          </p:cNvSpPr>
          <p:nvPr>
            <p:ph idx="1"/>
          </p:nvPr>
        </p:nvSpPr>
        <p:spPr>
          <a:xfrm>
            <a:off x="1024304" y="1844674"/>
            <a:ext cx="11917973" cy="5013326"/>
          </a:xfrm>
        </p:spPr>
        <p:txBody>
          <a:bodyPr>
            <a:noAutofit/>
          </a:bodyPr>
          <a:lstStyle/>
          <a:p>
            <a:pPr>
              <a:buFont typeface="Arial" panose="020B0604020202020204" pitchFamily="34" charset="0"/>
              <a:buChar char="•"/>
            </a:pPr>
            <a:r>
              <a:rPr lang="zh-CN" altLang="en-US" sz="2400" b="1" dirty="0">
                <a:cs typeface="+mn-ea"/>
                <a:sym typeface="+mn-lt"/>
              </a:rPr>
              <a:t>有</a:t>
            </a:r>
            <a:endParaRPr lang="en-US" altLang="zh-CN" sz="2400" b="1" dirty="0">
              <a:cs typeface="+mn-ea"/>
              <a:sym typeface="+mn-lt"/>
            </a:endParaRPr>
          </a:p>
          <a:p>
            <a:pPr lvl="1">
              <a:buFont typeface="Arial" panose="020B0604020202020204" pitchFamily="34" charset="0"/>
              <a:buChar char="•"/>
            </a:pPr>
            <a:r>
              <a:rPr lang="zh-CN" altLang="en-US" sz="2400" dirty="0">
                <a:cs typeface="+mn-ea"/>
                <a:sym typeface="+mn-lt"/>
              </a:rPr>
              <a:t>领英上的</a:t>
            </a:r>
            <a:r>
              <a:rPr lang="zh-CN" altLang="en-US" sz="2400" b="1" dirty="0">
                <a:cs typeface="+mn-ea"/>
                <a:sym typeface="+mn-lt"/>
              </a:rPr>
              <a:t>职业网络</a:t>
            </a:r>
            <a:endParaRPr lang="en-US" altLang="zh-CN" sz="2400" b="1" dirty="0">
              <a:cs typeface="+mn-ea"/>
              <a:sym typeface="+mn-lt"/>
            </a:endParaRPr>
          </a:p>
          <a:p>
            <a:pPr lvl="1">
              <a:buFont typeface="Arial" panose="020B0604020202020204" pitchFamily="34" charset="0"/>
              <a:buChar char="•"/>
            </a:pPr>
            <a:r>
              <a:rPr lang="zh-CN" altLang="en-US" sz="2400" dirty="0">
                <a:cs typeface="+mn-ea"/>
                <a:sym typeface="+mn-lt"/>
              </a:rPr>
              <a:t>职业发展中心的讲座，测评，</a:t>
            </a:r>
            <a:r>
              <a:rPr lang="zh-CN" altLang="en-US" sz="2400" b="1" dirty="0">
                <a:cs typeface="+mn-ea"/>
                <a:sym typeface="+mn-lt"/>
              </a:rPr>
              <a:t>辅导</a:t>
            </a:r>
            <a:endParaRPr lang="en-US" altLang="zh-CN" sz="2400" b="1" dirty="0">
              <a:cs typeface="+mn-ea"/>
              <a:sym typeface="+mn-lt"/>
            </a:endParaRPr>
          </a:p>
          <a:p>
            <a:pPr lvl="1">
              <a:buFont typeface="Arial" panose="020B0604020202020204" pitchFamily="34" charset="0"/>
              <a:buChar char="•"/>
            </a:pPr>
            <a:r>
              <a:rPr lang="zh-CN" altLang="en-US" sz="2400" dirty="0">
                <a:cs typeface="+mn-ea"/>
                <a:sym typeface="+mn-lt"/>
              </a:rPr>
              <a:t>职业发展社团的相关职业</a:t>
            </a:r>
            <a:r>
              <a:rPr lang="zh-CN" altLang="en-US" sz="2400" b="1" dirty="0">
                <a:cs typeface="+mn-ea"/>
                <a:sym typeface="+mn-lt"/>
              </a:rPr>
              <a:t>讲座</a:t>
            </a:r>
            <a:endParaRPr lang="en-US" altLang="zh-CN" sz="2400" b="1" dirty="0">
              <a:cs typeface="+mn-ea"/>
              <a:sym typeface="+mn-lt"/>
            </a:endParaRPr>
          </a:p>
          <a:p>
            <a:pPr>
              <a:buFont typeface="Arial" panose="020B0604020202020204" pitchFamily="34" charset="0"/>
              <a:buChar char="•"/>
            </a:pPr>
            <a:r>
              <a:rPr lang="zh-CN" altLang="en-US" sz="2400" dirty="0">
                <a:cs typeface="+mn-ea"/>
                <a:sym typeface="+mn-lt"/>
              </a:rPr>
              <a:t>但是，都存在两个</a:t>
            </a:r>
            <a:r>
              <a:rPr lang="zh-CN" altLang="en-US" sz="2400" b="1" dirty="0">
                <a:cs typeface="+mn-ea"/>
                <a:sym typeface="+mn-lt"/>
              </a:rPr>
              <a:t>痛点</a:t>
            </a:r>
            <a:r>
              <a:rPr lang="zh-CN" altLang="en-US" sz="2400" dirty="0">
                <a:cs typeface="+mn-ea"/>
                <a:sym typeface="+mn-lt"/>
              </a:rPr>
              <a:t>：</a:t>
            </a:r>
            <a:endParaRPr lang="en-US" altLang="zh-CN" sz="2400" dirty="0">
              <a:cs typeface="+mn-ea"/>
              <a:sym typeface="+mn-lt"/>
            </a:endParaRPr>
          </a:p>
          <a:p>
            <a:pPr>
              <a:buFont typeface="+mj-lt"/>
              <a:buAutoNum type="arabicPeriod"/>
            </a:pPr>
            <a:r>
              <a:rPr lang="zh-CN" altLang="en-US" sz="2400" dirty="0">
                <a:cs typeface="+mn-ea"/>
                <a:sym typeface="+mn-lt"/>
              </a:rPr>
              <a:t>信息</a:t>
            </a:r>
            <a:r>
              <a:rPr lang="zh-CN" altLang="en-US" sz="2400" b="1" dirty="0">
                <a:cs typeface="+mn-ea"/>
                <a:sym typeface="+mn-lt"/>
              </a:rPr>
              <a:t>碎片化</a:t>
            </a:r>
            <a:r>
              <a:rPr lang="zh-CN" altLang="en-US" sz="2400" dirty="0">
                <a:cs typeface="+mn-ea"/>
                <a:sym typeface="+mn-lt"/>
              </a:rPr>
              <a:t>，</a:t>
            </a:r>
            <a:r>
              <a:rPr lang="zh-CN" altLang="en-US" sz="2400" b="1" dirty="0">
                <a:cs typeface="+mn-ea"/>
                <a:sym typeface="+mn-lt"/>
              </a:rPr>
              <a:t>不全面</a:t>
            </a:r>
            <a:r>
              <a:rPr lang="zh-CN" altLang="en-US" sz="2400" dirty="0">
                <a:cs typeface="+mn-ea"/>
                <a:sym typeface="+mn-lt"/>
              </a:rPr>
              <a:t>。</a:t>
            </a:r>
            <a:endParaRPr lang="en-US" altLang="zh-CN" sz="2400" dirty="0">
              <a:cs typeface="+mn-ea"/>
              <a:sym typeface="+mn-lt"/>
            </a:endParaRPr>
          </a:p>
          <a:p>
            <a:pPr lvl="1">
              <a:buFont typeface="+mj-lt"/>
              <a:buAutoNum type="arabicPeriod"/>
            </a:pPr>
            <a:r>
              <a:rPr lang="zh-CN" altLang="en-US" sz="2200" dirty="0">
                <a:cs typeface="+mn-ea"/>
                <a:sym typeface="+mn-lt"/>
              </a:rPr>
              <a:t>无讲座，不了解。从来没有听到过产品经理的讲座，而我想成为这个职业。</a:t>
            </a:r>
            <a:endParaRPr lang="en-US" altLang="zh-CN" sz="2400" dirty="0">
              <a:cs typeface="+mn-ea"/>
              <a:sym typeface="+mn-lt"/>
            </a:endParaRPr>
          </a:p>
          <a:p>
            <a:pPr>
              <a:buFont typeface="+mj-lt"/>
              <a:buAutoNum type="arabicPeriod"/>
            </a:pPr>
            <a:r>
              <a:rPr lang="zh-CN" altLang="en-US" sz="2400" dirty="0">
                <a:cs typeface="+mn-ea"/>
                <a:sym typeface="+mn-lt"/>
              </a:rPr>
              <a:t>不知</a:t>
            </a:r>
            <a:r>
              <a:rPr lang="zh-CN" altLang="en-US" sz="2400" b="1" dirty="0">
                <a:cs typeface="+mn-ea"/>
                <a:sym typeface="+mn-lt"/>
              </a:rPr>
              <a:t>怎么做</a:t>
            </a:r>
            <a:r>
              <a:rPr lang="zh-CN" altLang="en-US" sz="2400" dirty="0">
                <a:cs typeface="+mn-ea"/>
                <a:sym typeface="+mn-lt"/>
              </a:rPr>
              <a:t>。</a:t>
            </a:r>
            <a:endParaRPr lang="en-US" altLang="zh-CN" sz="2400" dirty="0">
              <a:cs typeface="+mn-ea"/>
              <a:sym typeface="+mn-lt"/>
            </a:endParaRPr>
          </a:p>
          <a:p>
            <a:pPr lvl="1">
              <a:buFont typeface="+mj-lt"/>
              <a:buAutoNum type="arabicPeriod"/>
            </a:pPr>
            <a:r>
              <a:rPr lang="zh-CN" altLang="en-US" sz="2200" dirty="0">
                <a:cs typeface="+mn-ea"/>
                <a:sym typeface="+mn-lt"/>
              </a:rPr>
              <a:t>即使听到了</a:t>
            </a:r>
            <a:r>
              <a:rPr lang="zh-CN" altLang="en-US" sz="2200" b="1" dirty="0">
                <a:cs typeface="+mn-ea"/>
                <a:sym typeface="+mn-lt"/>
              </a:rPr>
              <a:t>相关讲座</a:t>
            </a:r>
            <a:r>
              <a:rPr lang="zh-CN" altLang="en-US" sz="2200" dirty="0">
                <a:cs typeface="+mn-ea"/>
                <a:sym typeface="+mn-lt"/>
              </a:rPr>
              <a:t>，不能够</a:t>
            </a:r>
            <a:r>
              <a:rPr lang="zh-CN" altLang="en-US" sz="2400" b="1" dirty="0">
                <a:cs typeface="+mn-ea"/>
                <a:sym typeface="+mn-lt"/>
              </a:rPr>
              <a:t>职业发展测评</a:t>
            </a:r>
            <a:r>
              <a:rPr lang="en-US" altLang="zh-CN" sz="2400" b="1" dirty="0">
                <a:cs typeface="+mn-ea"/>
                <a:sym typeface="+mn-lt"/>
              </a:rPr>
              <a:t>APP</a:t>
            </a:r>
            <a:r>
              <a:rPr lang="zh-CN" altLang="en-US" sz="2400" dirty="0">
                <a:cs typeface="+mn-ea"/>
                <a:sym typeface="+mn-lt"/>
              </a:rPr>
              <a:t>：从</a:t>
            </a:r>
            <a:r>
              <a:rPr lang="zh-CN" altLang="en-US" sz="2400" b="1" dirty="0">
                <a:cs typeface="+mn-ea"/>
                <a:sym typeface="+mn-lt"/>
              </a:rPr>
              <a:t>兴趣</a:t>
            </a:r>
            <a:r>
              <a:rPr lang="zh-CN" altLang="en-US" sz="2400" dirty="0">
                <a:cs typeface="+mn-ea"/>
                <a:sym typeface="+mn-lt"/>
              </a:rPr>
              <a:t>到</a:t>
            </a:r>
            <a:r>
              <a:rPr lang="zh-CN" altLang="en-US" sz="2400" b="1" dirty="0">
                <a:cs typeface="+mn-ea"/>
                <a:sym typeface="+mn-lt"/>
              </a:rPr>
              <a:t>专业</a:t>
            </a:r>
            <a:endParaRPr lang="en-US" altLang="zh-CN" sz="2400" b="1" dirty="0">
              <a:cs typeface="+mn-ea"/>
              <a:sym typeface="+mn-lt"/>
            </a:endParaRPr>
          </a:p>
          <a:p>
            <a:pPr marL="0" indent="0"/>
            <a:r>
              <a:rPr lang="zh-CN" altLang="en-US" sz="2400" b="1" dirty="0">
                <a:cs typeface="+mn-ea"/>
                <a:sym typeface="+mn-lt"/>
              </a:rPr>
              <a:t>测评</a:t>
            </a:r>
            <a:r>
              <a:rPr lang="en-US" altLang="zh-CN" sz="2400" b="1" dirty="0">
                <a:cs typeface="+mn-ea"/>
                <a:sym typeface="+mn-lt"/>
              </a:rPr>
              <a:t>APP</a:t>
            </a:r>
            <a:r>
              <a:rPr lang="zh-CN" altLang="en-US" sz="2400" b="1" dirty="0">
                <a:cs typeface="+mn-ea"/>
                <a:sym typeface="+mn-lt"/>
              </a:rPr>
              <a:t>：</a:t>
            </a:r>
            <a:r>
              <a:rPr lang="zh-CN" altLang="en-US" sz="2400" dirty="0">
                <a:cs typeface="+mn-ea"/>
                <a:sym typeface="+mn-lt"/>
              </a:rPr>
              <a:t>从</a:t>
            </a:r>
            <a:r>
              <a:rPr lang="zh-CN" altLang="en-US" sz="2400" b="1" dirty="0">
                <a:solidFill>
                  <a:srgbClr val="FF0000"/>
                </a:solidFill>
                <a:cs typeface="+mn-ea"/>
                <a:sym typeface="+mn-lt"/>
              </a:rPr>
              <a:t>兴趣</a:t>
            </a:r>
            <a:r>
              <a:rPr lang="zh-CN" altLang="en-US" sz="2400" dirty="0">
                <a:cs typeface="+mn-ea"/>
                <a:sym typeface="+mn-lt"/>
              </a:rPr>
              <a:t>到</a:t>
            </a:r>
            <a:r>
              <a:rPr lang="zh-CN" altLang="en-US" sz="2400" b="1" dirty="0">
                <a:solidFill>
                  <a:srgbClr val="FF0000"/>
                </a:solidFill>
                <a:cs typeface="+mn-ea"/>
                <a:sym typeface="+mn-lt"/>
              </a:rPr>
              <a:t>专业</a:t>
            </a:r>
            <a:endParaRPr lang="en-US" altLang="zh-CN" sz="2400" b="1" dirty="0">
              <a:solidFill>
                <a:srgbClr val="FF0000"/>
              </a:solidFill>
              <a:cs typeface="+mn-ea"/>
              <a:sym typeface="+mn-lt"/>
            </a:endParaRPr>
          </a:p>
          <a:p>
            <a:pPr marL="0" indent="0"/>
            <a:r>
              <a:rPr lang="zh-CN" altLang="en-US" sz="2400" b="1" dirty="0">
                <a:cs typeface="+mn-ea"/>
                <a:sym typeface="+mn-lt"/>
              </a:rPr>
              <a:t>求职</a:t>
            </a:r>
            <a:r>
              <a:rPr lang="en-US" altLang="zh-CN" sz="2400" b="1" dirty="0">
                <a:cs typeface="+mn-ea"/>
                <a:sym typeface="+mn-lt"/>
              </a:rPr>
              <a:t>APP</a:t>
            </a:r>
            <a:r>
              <a:rPr lang="zh-CN" altLang="en-US" sz="2400" dirty="0">
                <a:cs typeface="+mn-ea"/>
                <a:sym typeface="+mn-lt"/>
              </a:rPr>
              <a:t>：从</a:t>
            </a:r>
            <a:r>
              <a:rPr lang="zh-CN" altLang="en-US" sz="2400" b="1" dirty="0">
                <a:solidFill>
                  <a:srgbClr val="FF0000"/>
                </a:solidFill>
                <a:cs typeface="+mn-ea"/>
                <a:sym typeface="+mn-lt"/>
              </a:rPr>
              <a:t>职业能力</a:t>
            </a:r>
            <a:r>
              <a:rPr lang="zh-CN" altLang="en-US" sz="2400" dirty="0">
                <a:cs typeface="+mn-ea"/>
                <a:sym typeface="+mn-lt"/>
              </a:rPr>
              <a:t>到</a:t>
            </a:r>
            <a:r>
              <a:rPr lang="zh-CN" altLang="en-US" sz="2400" b="1" dirty="0">
                <a:solidFill>
                  <a:srgbClr val="FF0000"/>
                </a:solidFill>
                <a:cs typeface="+mn-ea"/>
                <a:sym typeface="+mn-lt"/>
              </a:rPr>
              <a:t>职位</a:t>
            </a:r>
            <a:r>
              <a:rPr lang="zh-CN" altLang="en-US" sz="2400" b="1" dirty="0">
                <a:cs typeface="+mn-ea"/>
                <a:sym typeface="+mn-lt"/>
              </a:rPr>
              <a:t> 我们：</a:t>
            </a:r>
            <a:r>
              <a:rPr lang="zh-CN" altLang="en-US" sz="2400" b="1" dirty="0">
                <a:solidFill>
                  <a:srgbClr val="FF0000"/>
                </a:solidFill>
                <a:cs typeface="+mn-ea"/>
                <a:sym typeface="+mn-lt"/>
              </a:rPr>
              <a:t>由专业到职业能力</a:t>
            </a:r>
            <a:endParaRPr lang="en-US" altLang="zh-CN" sz="2400" b="1" dirty="0">
              <a:solidFill>
                <a:srgbClr val="FF0000"/>
              </a:solidFill>
              <a:cs typeface="+mn-ea"/>
              <a:sym typeface="+mn-lt"/>
            </a:endParaRPr>
          </a:p>
          <a:p>
            <a:pPr marL="0" indent="0"/>
            <a:endParaRPr lang="en-US" altLang="zh-CN" sz="2400" b="1" dirty="0">
              <a:cs typeface="+mn-ea"/>
              <a:sym typeface="+mn-lt"/>
            </a:endParaRPr>
          </a:p>
        </p:txBody>
      </p:sp>
      <p:pic>
        <p:nvPicPr>
          <p:cNvPr id="4" name="Picture 3">
            <a:extLst>
              <a:ext uri="{FF2B5EF4-FFF2-40B4-BE49-F238E27FC236}">
                <a16:creationId xmlns:a16="http://schemas.microsoft.com/office/drawing/2014/main" id="{DB3CD961-C5C9-48C1-B828-3B7E8E9231FC}"/>
              </a:ext>
            </a:extLst>
          </p:cNvPr>
          <p:cNvPicPr>
            <a:picLocks noChangeAspect="1"/>
          </p:cNvPicPr>
          <p:nvPr/>
        </p:nvPicPr>
        <p:blipFill>
          <a:blip r:embed="rId2"/>
          <a:stretch>
            <a:fillRect/>
          </a:stretch>
        </p:blipFill>
        <p:spPr>
          <a:xfrm>
            <a:off x="5765800" y="260350"/>
            <a:ext cx="1619250" cy="1666875"/>
          </a:xfrm>
          <a:prstGeom prst="rect">
            <a:avLst/>
          </a:prstGeom>
        </p:spPr>
      </p:pic>
      <p:pic>
        <p:nvPicPr>
          <p:cNvPr id="5" name="Picture 4">
            <a:extLst>
              <a:ext uri="{FF2B5EF4-FFF2-40B4-BE49-F238E27FC236}">
                <a16:creationId xmlns:a16="http://schemas.microsoft.com/office/drawing/2014/main" id="{436BEE86-B79C-4B90-BE92-1F8F3BB7CDD7}"/>
              </a:ext>
            </a:extLst>
          </p:cNvPr>
          <p:cNvPicPr>
            <a:picLocks noChangeAspect="1"/>
          </p:cNvPicPr>
          <p:nvPr/>
        </p:nvPicPr>
        <p:blipFill>
          <a:blip r:embed="rId3"/>
          <a:stretch>
            <a:fillRect/>
          </a:stretch>
        </p:blipFill>
        <p:spPr>
          <a:xfrm>
            <a:off x="7950469" y="291640"/>
            <a:ext cx="1523731" cy="1553034"/>
          </a:xfrm>
          <a:prstGeom prst="rect">
            <a:avLst/>
          </a:prstGeom>
        </p:spPr>
      </p:pic>
      <p:pic>
        <p:nvPicPr>
          <p:cNvPr id="6" name="图片 5">
            <a:extLst>
              <a:ext uri="{FF2B5EF4-FFF2-40B4-BE49-F238E27FC236}">
                <a16:creationId xmlns:a16="http://schemas.microsoft.com/office/drawing/2014/main" id="{886249C0-617C-4F63-B8BD-993AF12FDBD8}"/>
              </a:ext>
            </a:extLst>
          </p:cNvPr>
          <p:cNvPicPr>
            <a:picLocks noChangeAspect="1"/>
          </p:cNvPicPr>
          <p:nvPr/>
        </p:nvPicPr>
        <p:blipFill>
          <a:blip r:embed="rId4"/>
          <a:stretch>
            <a:fillRect/>
          </a:stretch>
        </p:blipFill>
        <p:spPr>
          <a:xfrm>
            <a:off x="10039619" y="260350"/>
            <a:ext cx="1523731" cy="1539872"/>
          </a:xfrm>
          <a:prstGeom prst="rect">
            <a:avLst/>
          </a:prstGeom>
        </p:spPr>
      </p:pic>
      <p:pic>
        <p:nvPicPr>
          <p:cNvPr id="7" name="图片 6">
            <a:extLst>
              <a:ext uri="{FF2B5EF4-FFF2-40B4-BE49-F238E27FC236}">
                <a16:creationId xmlns:a16="http://schemas.microsoft.com/office/drawing/2014/main" id="{0744B5C3-9300-451B-B762-977F479C2FC9}"/>
              </a:ext>
            </a:extLst>
          </p:cNvPr>
          <p:cNvPicPr>
            <a:picLocks noChangeAspect="1"/>
          </p:cNvPicPr>
          <p:nvPr/>
        </p:nvPicPr>
        <p:blipFill>
          <a:blip r:embed="rId5"/>
          <a:stretch>
            <a:fillRect/>
          </a:stretch>
        </p:blipFill>
        <p:spPr>
          <a:xfrm>
            <a:off x="6745408" y="2597149"/>
            <a:ext cx="1760186" cy="990581"/>
          </a:xfrm>
          <a:prstGeom prst="rect">
            <a:avLst/>
          </a:prstGeom>
        </p:spPr>
      </p:pic>
      <p:pic>
        <p:nvPicPr>
          <p:cNvPr id="8" name="图片 7">
            <a:extLst>
              <a:ext uri="{FF2B5EF4-FFF2-40B4-BE49-F238E27FC236}">
                <a16:creationId xmlns:a16="http://schemas.microsoft.com/office/drawing/2014/main" id="{49B82D5C-CC4A-4601-BE9F-07438162A5F1}"/>
              </a:ext>
            </a:extLst>
          </p:cNvPr>
          <p:cNvPicPr>
            <a:picLocks noChangeAspect="1"/>
          </p:cNvPicPr>
          <p:nvPr/>
        </p:nvPicPr>
        <p:blipFill>
          <a:blip r:embed="rId6"/>
          <a:stretch>
            <a:fillRect/>
          </a:stretch>
        </p:blipFill>
        <p:spPr>
          <a:xfrm>
            <a:off x="9009849" y="2597148"/>
            <a:ext cx="2553501" cy="990582"/>
          </a:xfrm>
          <a:prstGeom prst="rect">
            <a:avLst/>
          </a:prstGeom>
        </p:spPr>
      </p:pic>
    </p:spTree>
    <p:extLst>
      <p:ext uri="{BB962C8B-B14F-4D97-AF65-F5344CB8AC3E}">
        <p14:creationId xmlns:p14="http://schemas.microsoft.com/office/powerpoint/2010/main" val="251616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89B2E6A-E067-40A6-8CB3-08D719C75217}"/>
              </a:ext>
            </a:extLst>
          </p:cNvPr>
          <p:cNvSpPr>
            <a:spLocks noGrp="1"/>
          </p:cNvSpPr>
          <p:nvPr>
            <p:ph type="title"/>
          </p:nvPr>
        </p:nvSpPr>
        <p:spPr/>
        <p:txBody>
          <a:bodyPr/>
          <a:lstStyle/>
          <a:p>
            <a:r>
              <a:rPr lang="zh-CN" altLang="en-US" dirty="0">
                <a:latin typeface="+mn-lt"/>
                <a:ea typeface="+mn-ea"/>
                <a:cs typeface="+mn-ea"/>
                <a:sym typeface="+mn-lt"/>
              </a:rPr>
              <a:t>解决方案</a:t>
            </a:r>
          </a:p>
        </p:txBody>
      </p:sp>
      <p:sp>
        <p:nvSpPr>
          <p:cNvPr id="5" name="文本占位符 4">
            <a:extLst>
              <a:ext uri="{FF2B5EF4-FFF2-40B4-BE49-F238E27FC236}">
                <a16:creationId xmlns:a16="http://schemas.microsoft.com/office/drawing/2014/main" id="{99CE032E-D0DC-4D6C-91DD-5CF4C19AEEAC}"/>
              </a:ext>
            </a:extLst>
          </p:cNvPr>
          <p:cNvSpPr>
            <a:spLocks noGrp="1"/>
          </p:cNvSpPr>
          <p:nvPr>
            <p:ph type="body"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99514188"/>
      </p:ext>
    </p:extLst>
  </p:cSld>
  <p:clrMapOvr>
    <a:masterClrMapping/>
  </p:clrMapOvr>
</p:sld>
</file>

<file path=ppt/theme/theme1.xml><?xml version="1.0" encoding="utf-8"?>
<a:theme xmlns:a="http://schemas.openxmlformats.org/drawingml/2006/main" name="Theme3">
  <a:themeElements>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4bnfbfz">
      <a:majorFont>
        <a:latin typeface=""/>
        <a:ea typeface="楷体"/>
        <a:cs typeface=""/>
      </a:majorFont>
      <a:minorFont>
        <a:latin typeface=""/>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Arial" charset="0"/>
            <a:ea typeface="ＭＳ Ｐゴシック"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3" id="{568B0925-2BF0-4137-8E7E-C424CDC4F495}" vid="{FDA0806B-FFCA-4563-8B14-74671CB87DA1}"/>
    </a:ext>
  </a:extLst>
</a:theme>
</file>

<file path=docProps/app.xml><?xml version="1.0" encoding="utf-8"?>
<Properties xmlns="http://schemas.openxmlformats.org/officeDocument/2006/extended-properties" xmlns:vt="http://schemas.openxmlformats.org/officeDocument/2006/docPropsVTypes">
  <TotalTime>276</TotalTime>
  <Words>2483</Words>
  <Application>Microsoft Office PowerPoint</Application>
  <PresentationFormat>宽屏</PresentationFormat>
  <Paragraphs>273</Paragraphs>
  <Slides>42</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42</vt:i4>
      </vt:variant>
    </vt:vector>
  </HeadingPairs>
  <TitlesOfParts>
    <vt:vector size="46" baseType="lpstr">
      <vt:lpstr>微软雅黑</vt:lpstr>
      <vt:lpstr>楷体</vt:lpstr>
      <vt:lpstr>Arial</vt:lpstr>
      <vt:lpstr>Theme3</vt:lpstr>
      <vt:lpstr>学融</vt:lpstr>
      <vt:lpstr>代办</vt:lpstr>
      <vt:lpstr>目录</vt:lpstr>
      <vt:lpstr>背景</vt:lpstr>
      <vt:lpstr>不是链慈善么？</vt:lpstr>
      <vt:lpstr>从慈善到高等教育</vt:lpstr>
      <vt:lpstr>行业痛点</vt:lpstr>
      <vt:lpstr>现在没有解决方案么？</vt:lpstr>
      <vt:lpstr>解决方案</vt:lpstr>
      <vt:lpstr>你的项目又是怎样解决设计的呢？</vt:lpstr>
      <vt:lpstr>进而</vt:lpstr>
      <vt:lpstr>用例图</vt:lpstr>
      <vt:lpstr>核心流程图</vt:lpstr>
      <vt:lpstr>听起来像个领英，有什么优势？</vt:lpstr>
      <vt:lpstr>链学就像游戏一样有趣~</vt:lpstr>
      <vt:lpstr>你这个怎么体现人工智能呢？</vt:lpstr>
      <vt:lpstr>这个项目在大学中有什么优势么？</vt:lpstr>
      <vt:lpstr>知识产权保护</vt:lpstr>
      <vt:lpstr>技术实现</vt:lpstr>
      <vt:lpstr>技术实现</vt:lpstr>
      <vt:lpstr>选择专业-&gt;职业发展信息（以数据建模师为例）</vt:lpstr>
      <vt:lpstr>模拟大学生活游戏-&gt;能否成功申请理想工作？</vt:lpstr>
      <vt:lpstr>职业能力维度信息-&gt;个人自评</vt:lpstr>
      <vt:lpstr>目标雷达图和解决方案</vt:lpstr>
      <vt:lpstr>运营收入</vt:lpstr>
      <vt:lpstr>盈利模式</vt:lpstr>
      <vt:lpstr>营收分析</vt:lpstr>
      <vt:lpstr>PowerPoint 演示文稿</vt:lpstr>
      <vt:lpstr>融资计划，预算，回报分析 </vt:lpstr>
      <vt:lpstr>融资计划</vt:lpstr>
      <vt:lpstr>融资预算方案</vt:lpstr>
      <vt:lpstr>融资回报分析</vt:lpstr>
      <vt:lpstr>团队介绍</vt:lpstr>
      <vt:lpstr>指导教师</vt:lpstr>
      <vt:lpstr>创业团队</vt:lpstr>
      <vt:lpstr>PowerPoint 演示文稿</vt:lpstr>
      <vt:lpstr>PowerPoint 演示文稿</vt:lpstr>
      <vt:lpstr>都是在校学生，如何持久投入项目运营？</vt:lpstr>
      <vt:lpstr>结语</vt:lpstr>
      <vt:lpstr>如果你们入围，你们会如何用基金？</vt:lpstr>
      <vt:lpstr>最后我想说</vt:lpstr>
      <vt:lpstr> 我们需要天使基金和 各位专家评委老师的帮助 谢谢大家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链学</dc:title>
  <dc:creator>Teng, Dequn</dc:creator>
  <cp:lastModifiedBy>Teng, Dequn</cp:lastModifiedBy>
  <cp:revision>16</cp:revision>
  <dcterms:created xsi:type="dcterms:W3CDTF">2020-08-05T03:30:31Z</dcterms:created>
  <dcterms:modified xsi:type="dcterms:W3CDTF">2020-08-07T07:00:37Z</dcterms:modified>
</cp:coreProperties>
</file>